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742" r:id="rId2"/>
    <p:sldId id="445" r:id="rId3"/>
    <p:sldId id="487" r:id="rId4"/>
    <p:sldId id="735" r:id="rId5"/>
    <p:sldId id="724" r:id="rId6"/>
    <p:sldId id="738" r:id="rId7"/>
    <p:sldId id="739" r:id="rId8"/>
    <p:sldId id="740" r:id="rId9"/>
    <p:sldId id="721" r:id="rId10"/>
    <p:sldId id="583" r:id="rId11"/>
    <p:sldId id="722" r:id="rId12"/>
    <p:sldId id="679" r:id="rId13"/>
    <p:sldId id="713" r:id="rId14"/>
    <p:sldId id="709" r:id="rId15"/>
    <p:sldId id="726" r:id="rId16"/>
    <p:sldId id="714" r:id="rId17"/>
    <p:sldId id="728" r:id="rId18"/>
    <p:sldId id="730" r:id="rId19"/>
    <p:sldId id="707" r:id="rId20"/>
    <p:sldId id="733" r:id="rId21"/>
    <p:sldId id="734" r:id="rId22"/>
    <p:sldId id="729" r:id="rId23"/>
    <p:sldId id="711" r:id="rId24"/>
    <p:sldId id="712" r:id="rId25"/>
    <p:sldId id="743" r:id="rId26"/>
    <p:sldId id="744" r:id="rId27"/>
    <p:sldId id="745" r:id="rId28"/>
    <p:sldId id="481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Outline" id="{86EFA6D1-12B6-45A9-9B5D-7D435789640C}">
          <p14:sldIdLst>
            <p14:sldId id="742"/>
            <p14:sldId id="445"/>
          </p14:sldIdLst>
        </p14:section>
        <p14:section name="Introduction" id="{B0C9E172-D4BF-4EDA-A414-85C147434EDF}">
          <p14:sldIdLst>
            <p14:sldId id="487"/>
            <p14:sldId id="735"/>
            <p14:sldId id="724"/>
            <p14:sldId id="738"/>
            <p14:sldId id="739"/>
            <p14:sldId id="740"/>
            <p14:sldId id="721"/>
          </p14:sldIdLst>
        </p14:section>
        <p14:section name="Speech Analysis" id="{E68CE524-9E3C-4443-B37C-A9569EA6210D}">
          <p14:sldIdLst>
            <p14:sldId id="583"/>
            <p14:sldId id="722"/>
            <p14:sldId id="679"/>
            <p14:sldId id="713"/>
            <p14:sldId id="709"/>
            <p14:sldId id="726"/>
            <p14:sldId id="714"/>
            <p14:sldId id="728"/>
            <p14:sldId id="730"/>
            <p14:sldId id="707"/>
            <p14:sldId id="733"/>
            <p14:sldId id="734"/>
            <p14:sldId id="729"/>
            <p14:sldId id="711"/>
            <p14:sldId id="712"/>
            <p14:sldId id="743"/>
            <p14:sldId id="744"/>
            <p14:sldId id="745"/>
          </p14:sldIdLst>
        </p14:section>
        <p14:section name="In the end" id="{CEDDDF35-D870-4D67-8AD5-27DD3EE7F668}">
          <p14:sldIdLst>
            <p14:sldId id="4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2036"/>
    <a:srgbClr val="2C3E50"/>
    <a:srgbClr val="A89515"/>
    <a:srgbClr val="006A64"/>
    <a:srgbClr val="0A9B7E"/>
    <a:srgbClr val="B63D66"/>
    <a:srgbClr val="FBF1E5"/>
    <a:srgbClr val="2C89BE"/>
    <a:srgbClr val="E4422D"/>
    <a:srgbClr val="B2D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86331" autoAdjust="0"/>
  </p:normalViewPr>
  <p:slideViewPr>
    <p:cSldViewPr snapToGrid="0">
      <p:cViewPr varScale="1">
        <p:scale>
          <a:sx n="99" d="100"/>
          <a:sy n="99" d="100"/>
        </p:scale>
        <p:origin x="93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1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B9A17-18F2-4979-829C-8F947C35B25A}" type="datetimeFigureOut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8E6BB-1851-4F28-97D5-A61034AC4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111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4%BF%A1%E5%8F%B7_(%E4%BF%A1%E6%81%AF%E8%AE%BA)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zh.wikipedia.org/wiki/%E4%BA%92%E7%9B%B8%E5%85%B3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792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漢明窗的主要目的，是要加強音框左端和右端的連續性，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這是因為在進行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FFT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時，都是假設一個音框內的訊號是代表一個   週期性訊號，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如果這個週期性不存在，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FFT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會為了要符合左右端不連續的變化，而產生一些不存在原訊號的能量分佈，造成分析上的誤差。</a:t>
            </a:r>
            <a:endParaRPr lang="en-US" altLang="zh-TW" sz="1200" dirty="0" smtClean="0">
              <a:solidFill>
                <a:srgbClr val="2C3E5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8550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2C3E5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106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i="0" dirty="0" smtClean="0">
                    <a:solidFill>
                      <a:srgbClr val="2C3E50"/>
                    </a:solidFill>
                    <a:latin typeface="+mn-lt"/>
                  </a:rPr>
                  <a:t>這裡的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solidFill>
                          <a:srgbClr val="2C3E50"/>
                        </a:solidFill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altLang="zh-TW" sz="1200" i="1">
                            <a:solidFill>
                              <a:srgbClr val="2C3E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solidFill>
                              <a:srgbClr val="2C3E5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TW" sz="1200" i="1">
                            <a:solidFill>
                              <a:srgbClr val="2C3E5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TW" sz="1200" i="1">
                            <a:solidFill>
                              <a:srgbClr val="2C3E50"/>
                            </a:solidFill>
                            <a:latin typeface="Cambria Math"/>
                          </a:rPr>
                          <m:t>𝑚</m:t>
                        </m:r>
                      </m:e>
                    </m:d>
                  </m:oMath>
                </a14:m>
                <a:r>
                  <a:rPr lang="zh-TW" altLang="en-US" sz="1200" dirty="0" smtClean="0">
                    <a:solidFill>
                      <a:srgbClr val="2C3E50"/>
                    </a:solidFill>
                  </a:rPr>
                  <a:t>應該只有在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solidFill>
                          <a:srgbClr val="2C3E50"/>
                        </a:solidFill>
                        <a:latin typeface="Cambria Math"/>
                      </a:rPr>
                      <m:t>𝑚</m:t>
                    </m:r>
                    <m:r>
                      <a:rPr lang="en-US" altLang="zh-TW" sz="1200" i="1" smtClean="0">
                        <a:solidFill>
                          <a:srgbClr val="2C3E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200" b="0" i="1" smtClean="0">
                        <a:solidFill>
                          <a:srgbClr val="2C3E5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sz="1200" dirty="0" smtClean="0">
                    <a:solidFill>
                      <a:srgbClr val="2C3E50"/>
                    </a:solidFill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solidFill>
                          <a:srgbClr val="2C3E50"/>
                        </a:solidFill>
                        <a:latin typeface="Cambria Math"/>
                      </a:rPr>
                      <m:t>𝑚</m:t>
                    </m:r>
                    <m:r>
                      <a:rPr lang="en-US" altLang="zh-TW" sz="1200" i="1" smtClean="0">
                        <a:solidFill>
                          <a:srgbClr val="2C3E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200" b="0" i="1" smtClean="0">
                        <a:solidFill>
                          <a:srgbClr val="2C3E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1200" b="0" i="0" smtClean="0">
                        <a:solidFill>
                          <a:srgbClr val="2C3E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200" b="0" i="1" smtClean="0">
                        <a:solidFill>
                          <a:srgbClr val="2C3E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sz="1200" b="0" i="0" smtClean="0">
                        <a:solidFill>
                          <a:srgbClr val="2C3E5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TW" altLang="en-US" sz="1200" dirty="0" smtClean="0">
                    <a:solidFill>
                      <a:srgbClr val="2C3E50"/>
                    </a:solidFill>
                  </a:rPr>
                  <a:t>有值 </a:t>
                </a:r>
                <a:r>
                  <a:rPr lang="en-US" altLang="zh-TW" sz="1200" dirty="0" smtClean="0">
                    <a:solidFill>
                      <a:srgbClr val="2C3E50"/>
                    </a:solidFill>
                  </a:rPr>
                  <a:t>(</a:t>
                </a:r>
                <a:r>
                  <a:rPr lang="zh-TW" altLang="en-US" sz="1200" dirty="0" smtClean="0">
                    <a:solidFill>
                      <a:srgbClr val="2C3E50"/>
                    </a:solidFill>
                  </a:rPr>
                  <a:t>因為限定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solidFill>
                          <a:srgbClr val="2C3E50"/>
                        </a:solidFill>
                        <a:latin typeface="Cambria Math"/>
                      </a:rPr>
                      <m:t>0</m:t>
                    </m:r>
                    <m:r>
                      <a:rPr kumimoji="1" lang="en-US" altLang="zh-TW" sz="1200" i="1">
                        <a:solidFill>
                          <a:srgbClr val="2C3E50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TW" sz="1200" i="1" smtClean="0">
                        <a:solidFill>
                          <a:srgbClr val="2C3E50"/>
                        </a:solidFill>
                        <a:latin typeface="Cambria Math"/>
                      </a:rPr>
                      <m:t>𝑛</m:t>
                    </m:r>
                    <m:r>
                      <a:rPr lang="en-US" altLang="zh-TW" sz="1200" i="1" smtClean="0">
                        <a:solidFill>
                          <a:srgbClr val="2C3E50"/>
                        </a:solidFill>
                        <a:latin typeface="Cambria Math"/>
                      </a:rPr>
                      <m:t>−</m:t>
                    </m:r>
                    <m:r>
                      <a:rPr lang="en-US" altLang="zh-TW" sz="1200" i="1" smtClean="0">
                        <a:solidFill>
                          <a:srgbClr val="2C3E50"/>
                        </a:solidFill>
                        <a:latin typeface="Cambria Math"/>
                      </a:rPr>
                      <m:t>𝑚</m:t>
                    </m:r>
                    <m:r>
                      <a:rPr kumimoji="1" lang="en-US" altLang="zh-TW" sz="1200" i="1">
                        <a:solidFill>
                          <a:srgbClr val="2C3E50"/>
                        </a:solidFill>
                        <a:latin typeface="Cambria Math"/>
                        <a:ea typeface="Cambria Math"/>
                      </a:rPr>
                      <m:t>≤</m:t>
                    </m:r>
                    <m:d>
                      <m:dPr>
                        <m:ctrlPr>
                          <a:rPr kumimoji="1" lang="en-US" altLang="zh-TW" sz="1200" i="1">
                            <a:solidFill>
                              <a:srgbClr val="2C3E5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kumimoji="1" lang="en-US" altLang="zh-TW" sz="1200" i="1">
                            <a:solidFill>
                              <a:srgbClr val="2C3E50"/>
                            </a:solidFill>
                            <a:latin typeface="Cambria Math"/>
                            <a:ea typeface="Cambria Math"/>
                          </a:rPr>
                          <m:t>𝑁</m:t>
                        </m:r>
                        <m:r>
                          <a:rPr kumimoji="1" lang="en-US" altLang="zh-TW" sz="1200" i="1">
                            <a:solidFill>
                              <a:srgbClr val="2C3E50"/>
                            </a:solidFill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zh-TW" altLang="en-US" sz="1200" dirty="0" smtClean="0">
                    <a:solidFill>
                      <a:srgbClr val="2C3E50"/>
                    </a:solidFill>
                  </a:rPr>
                  <a:t>吧</a:t>
                </a:r>
                <a:r>
                  <a:rPr lang="en-US" altLang="zh-TW" sz="1200" dirty="0" smtClean="0">
                    <a:solidFill>
                      <a:srgbClr val="2C3E5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i="0" dirty="0" smtClean="0">
                    <a:solidFill>
                      <a:srgbClr val="2C3E50"/>
                    </a:solidFill>
                    <a:latin typeface="+mn-lt"/>
                  </a:rPr>
                  <a:t>這裡的</a:t>
                </a:r>
                <a:r>
                  <a:rPr lang="en-US" altLang="zh-TW" sz="1200" i="0" smtClean="0">
                    <a:solidFill>
                      <a:srgbClr val="2C3E50"/>
                    </a:solidFill>
                    <a:latin typeface="Cambria Math"/>
                  </a:rPr>
                  <a:t>𝑤</a:t>
                </a:r>
                <a:r>
                  <a:rPr lang="en-US" altLang="zh-TW" sz="1200" i="0">
                    <a:solidFill>
                      <a:srgbClr val="2C3E50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altLang="zh-TW" sz="1200" i="0">
                    <a:solidFill>
                      <a:srgbClr val="2C3E50"/>
                    </a:solidFill>
                    <a:latin typeface="Cambria Math"/>
                  </a:rPr>
                  <a:t>𝑛−𝑚</a:t>
                </a:r>
                <a:r>
                  <a:rPr lang="en-US" altLang="zh-TW" sz="1200" i="0">
                    <a:solidFill>
                      <a:srgbClr val="2C3E5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zh-TW" altLang="en-US" sz="1200" dirty="0" smtClean="0">
                    <a:solidFill>
                      <a:srgbClr val="2C3E50"/>
                    </a:solidFill>
                  </a:rPr>
                  <a:t>應該只有在</a:t>
                </a:r>
                <a:r>
                  <a:rPr lang="en-US" altLang="zh-TW" sz="1200" i="0" smtClean="0">
                    <a:solidFill>
                      <a:srgbClr val="2C3E50"/>
                    </a:solidFill>
                    <a:latin typeface="Cambria Math"/>
                  </a:rPr>
                  <a:t>𝑚</a:t>
                </a:r>
                <a:r>
                  <a:rPr lang="en-US" altLang="zh-TW" sz="1200" i="0" smtClean="0">
                    <a:solidFill>
                      <a:srgbClr val="2C3E50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US" altLang="zh-TW" sz="1200" b="0" i="0" smtClean="0">
                    <a:solidFill>
                      <a:srgbClr val="2C3E50"/>
                    </a:solidFill>
                    <a:latin typeface="Cambria Math" panose="02040503050406030204" pitchFamily="18" charset="0"/>
                  </a:rPr>
                  <a:t>𝑛</a:t>
                </a:r>
                <a:r>
                  <a:rPr lang="zh-TW" altLang="en-US" sz="1200" dirty="0" smtClean="0">
                    <a:solidFill>
                      <a:srgbClr val="2C3E50"/>
                    </a:solidFill>
                  </a:rPr>
                  <a:t>到</a:t>
                </a:r>
                <a:r>
                  <a:rPr lang="en-US" altLang="zh-TW" sz="1200" i="0" smtClean="0">
                    <a:solidFill>
                      <a:srgbClr val="2C3E50"/>
                    </a:solidFill>
                    <a:latin typeface="Cambria Math"/>
                  </a:rPr>
                  <a:t>𝑚</a:t>
                </a:r>
                <a:r>
                  <a:rPr lang="en-US" altLang="zh-TW" sz="1200" i="0" smtClean="0">
                    <a:solidFill>
                      <a:srgbClr val="2C3E50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US" altLang="zh-TW" sz="1200" b="0" i="0" smtClean="0">
                    <a:solidFill>
                      <a:srgbClr val="2C3E50"/>
                    </a:solidFill>
                    <a:latin typeface="Cambria Math" panose="02040503050406030204" pitchFamily="18" charset="0"/>
                  </a:rPr>
                  <a:t>𝑛</a:t>
                </a:r>
                <a:r>
                  <a:rPr lang="en-US" altLang="zh-TW" sz="1200" b="0" i="0" smtClean="0">
                    <a:solidFill>
                      <a:srgbClr val="2C3E50"/>
                    </a:solidFill>
                    <a:latin typeface="Cambria Math" panose="02040503050406030204" pitchFamily="18" charset="0"/>
                  </a:rPr>
                  <a:t>−𝑁+1</a:t>
                </a:r>
                <a:r>
                  <a:rPr lang="zh-TW" altLang="en-US" sz="1200" dirty="0" smtClean="0">
                    <a:solidFill>
                      <a:srgbClr val="2C3E50"/>
                    </a:solidFill>
                  </a:rPr>
                  <a:t>有值 </a:t>
                </a:r>
                <a:r>
                  <a:rPr lang="en-US" altLang="zh-TW" sz="1200" dirty="0" smtClean="0">
                    <a:solidFill>
                      <a:srgbClr val="2C3E50"/>
                    </a:solidFill>
                  </a:rPr>
                  <a:t>(</a:t>
                </a:r>
                <a:r>
                  <a:rPr lang="zh-TW" altLang="en-US" sz="1200" dirty="0" smtClean="0">
                    <a:solidFill>
                      <a:srgbClr val="2C3E50"/>
                    </a:solidFill>
                  </a:rPr>
                  <a:t>因為限定</a:t>
                </a:r>
                <a:r>
                  <a:rPr kumimoji="1" lang="en-US" altLang="zh-TW" sz="1200" i="0" smtClean="0">
                    <a:solidFill>
                      <a:srgbClr val="2C3E50"/>
                    </a:solidFill>
                    <a:latin typeface="Cambria Math"/>
                  </a:rPr>
                  <a:t>0</a:t>
                </a:r>
                <a:r>
                  <a:rPr kumimoji="1" lang="en-US" altLang="zh-TW" sz="1200" i="0">
                    <a:solidFill>
                      <a:srgbClr val="2C3E50"/>
                    </a:solidFill>
                    <a:latin typeface="Cambria Math"/>
                    <a:ea typeface="Cambria Math"/>
                  </a:rPr>
                  <a:t>≤</a:t>
                </a:r>
                <a:r>
                  <a:rPr lang="en-US" altLang="zh-TW" sz="1200" i="0" smtClean="0">
                    <a:solidFill>
                      <a:srgbClr val="2C3E50"/>
                    </a:solidFill>
                    <a:latin typeface="Cambria Math"/>
                  </a:rPr>
                  <a:t>𝑛−𝑚</a:t>
                </a:r>
                <a:r>
                  <a:rPr kumimoji="1" lang="en-US" altLang="zh-TW" sz="1200" i="0">
                    <a:solidFill>
                      <a:srgbClr val="2C3E50"/>
                    </a:solidFill>
                    <a:latin typeface="Cambria Math"/>
                    <a:ea typeface="Cambria Math"/>
                  </a:rPr>
                  <a:t>≤</a:t>
                </a:r>
                <a:r>
                  <a:rPr kumimoji="1" lang="en-US" altLang="zh-TW" sz="1200" i="0">
                    <a:solidFill>
                      <a:srgbClr val="2C3E50"/>
                    </a:solidFill>
                    <a:latin typeface="Cambria Math" panose="02040503050406030204" pitchFamily="18" charset="0"/>
                    <a:ea typeface="Cambria Math"/>
                  </a:rPr>
                  <a:t>(</a:t>
                </a:r>
                <a:r>
                  <a:rPr kumimoji="1" lang="en-US" altLang="zh-TW" sz="1200" i="0">
                    <a:solidFill>
                      <a:srgbClr val="2C3E50"/>
                    </a:solidFill>
                    <a:latin typeface="Cambria Math"/>
                    <a:ea typeface="Cambria Math"/>
                  </a:rPr>
                  <a:t>𝑁−1</a:t>
                </a:r>
                <a:r>
                  <a:rPr kumimoji="1" lang="en-US" altLang="zh-TW" sz="1200" i="0">
                    <a:solidFill>
                      <a:srgbClr val="2C3E50"/>
                    </a:solidFill>
                    <a:latin typeface="Cambria Math" panose="02040503050406030204" pitchFamily="18" charset="0"/>
                    <a:ea typeface="Cambria Math"/>
                  </a:rPr>
                  <a:t>)</a:t>
                </a:r>
                <a:r>
                  <a:rPr lang="zh-TW" altLang="en-US" sz="1200" dirty="0" smtClean="0">
                    <a:solidFill>
                      <a:srgbClr val="2C3E50"/>
                    </a:solidFill>
                  </a:rPr>
                  <a:t>吧</a:t>
                </a:r>
                <a:r>
                  <a:rPr lang="en-US" altLang="zh-TW" sz="1200" dirty="0" smtClean="0">
                    <a:solidFill>
                      <a:srgbClr val="2C3E50"/>
                    </a:solidFill>
                  </a:rPr>
                  <a:t>)</a:t>
                </a:r>
                <a:endParaRPr lang="en-US" altLang="zh-TW" sz="1200" dirty="0" smtClean="0">
                  <a:solidFill>
                    <a:srgbClr val="2C3E50"/>
                  </a:solidFill>
                </a:endParaRP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814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2C3E5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144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2C3E5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3869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訊號 (資訊理論)"/>
              </a:rPr>
              <a:t>訊號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於其自身在不同時間點的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互相關"/>
              </a:rPr>
              <a:t>互相關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。非正式地來說，它就是兩次觀察之間的相似度對它們之間的時間差的函數。它是找出重複模式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直觀含義就是：把一個訊號平移一段距離，跟原來有多相似。</a:t>
            </a:r>
            <a:endParaRPr lang="en-US" altLang="zh-TW" sz="1200" dirty="0" smtClean="0">
              <a:solidFill>
                <a:srgbClr val="2C3E5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914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2C3E5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016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rgbClr val="2C3E50"/>
                </a:solidFill>
              </a:rPr>
              <a:t>波峰疊波峰、波谷疊波谷時的值會比較大，因此可用來估週期</a:t>
            </a:r>
            <a:endParaRPr lang="en-US" altLang="zh-TW" sz="1200" dirty="0" smtClean="0">
              <a:solidFill>
                <a:srgbClr val="2C3E5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2C3E5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rgbClr val="2C3E50"/>
                </a:solidFill>
              </a:rPr>
              <a:t>從</a:t>
            </a:r>
            <a:r>
              <a:rPr lang="en-US" altLang="zh-TW" sz="1200" dirty="0" smtClean="0">
                <a:solidFill>
                  <a:srgbClr val="2C3E50"/>
                </a:solidFill>
              </a:rPr>
              <a:t>autocorrelation</a:t>
            </a:r>
            <a:r>
              <a:rPr lang="zh-TW" altLang="en-US" sz="1200" dirty="0" smtClean="0">
                <a:solidFill>
                  <a:srgbClr val="2C3E50"/>
                </a:solidFill>
              </a:rPr>
              <a:t>取</a:t>
            </a:r>
            <a:r>
              <a:rPr lang="en-US" altLang="zh-TW" sz="1200" dirty="0" smtClean="0">
                <a:solidFill>
                  <a:srgbClr val="2C3E50"/>
                </a:solidFill>
              </a:rPr>
              <a:t>peak</a:t>
            </a:r>
            <a:r>
              <a:rPr lang="zh-TW" altLang="en-US" sz="1200" dirty="0" smtClean="0">
                <a:solidFill>
                  <a:srgbClr val="2C3E50"/>
                </a:solidFill>
              </a:rPr>
              <a:t>前可能要先做</a:t>
            </a:r>
            <a:r>
              <a:rPr lang="en-US" altLang="zh-TW" sz="1200" dirty="0" smtClean="0">
                <a:solidFill>
                  <a:srgbClr val="2C3E50"/>
                </a:solidFill>
              </a:rPr>
              <a:t>moving average</a:t>
            </a:r>
            <a:r>
              <a:rPr lang="zh-TW" altLang="en-US" sz="1200" dirty="0" smtClean="0">
                <a:solidFill>
                  <a:srgbClr val="2C3E50"/>
                </a:solidFill>
              </a:rPr>
              <a:t>。</a:t>
            </a:r>
            <a:endParaRPr lang="en-US" altLang="zh-TW" sz="1200" dirty="0" smtClean="0">
              <a:solidFill>
                <a:srgbClr val="2C3E5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2C3E50"/>
                </a:solidFill>
              </a:rPr>
              <a:t/>
            </a:r>
            <a:br>
              <a:rPr lang="en-US" altLang="zh-TW" sz="1200" dirty="0" smtClean="0">
                <a:solidFill>
                  <a:srgbClr val="2C3E50"/>
                </a:solidFill>
              </a:rPr>
            </a:br>
            <a:r>
              <a:rPr lang="zh-TW" altLang="en-US" sz="1200" dirty="0" smtClean="0">
                <a:solidFill>
                  <a:srgbClr val="2C3E50"/>
                </a:solidFill>
              </a:rPr>
              <a:t>由音框計算音高的方法很多，可分時域和頻域兩大類：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rgbClr val="2C3E50"/>
                </a:solidFill>
              </a:rPr>
              <a:t>    時域（</a:t>
            </a:r>
            <a:r>
              <a:rPr lang="en-US" altLang="zh-TW" sz="1200" dirty="0" smtClean="0">
                <a:solidFill>
                  <a:srgbClr val="2C3E50"/>
                </a:solidFill>
              </a:rPr>
              <a:t>Time Domain</a:t>
            </a:r>
            <a:r>
              <a:rPr lang="zh-TW" altLang="en-US" sz="1200" dirty="0" smtClean="0">
                <a:solidFill>
                  <a:srgbClr val="2C3E50"/>
                </a:solidFill>
              </a:rPr>
              <a:t>）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rgbClr val="2C3E50"/>
                </a:solidFill>
              </a:rPr>
              <a:t>        </a:t>
            </a:r>
            <a:r>
              <a:rPr lang="en-US" altLang="zh-TW" sz="1200" dirty="0" smtClean="0">
                <a:solidFill>
                  <a:srgbClr val="2C3E50"/>
                </a:solidFill>
              </a:rPr>
              <a:t>ACF: Autocorrelation function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2C3E50"/>
                </a:solidFill>
              </a:rPr>
              <a:t>        AMDF: Average magnitude difference function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2C3E50"/>
                </a:solidFill>
              </a:rPr>
              <a:t>        SIFT: Simple inverse filter tracking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2C3E50"/>
                </a:solidFill>
              </a:rPr>
              <a:t>    </a:t>
            </a:r>
            <a:r>
              <a:rPr lang="zh-TW" altLang="en-US" sz="1200" dirty="0" smtClean="0">
                <a:solidFill>
                  <a:srgbClr val="2C3E50"/>
                </a:solidFill>
              </a:rPr>
              <a:t>頻域（</a:t>
            </a:r>
            <a:r>
              <a:rPr lang="en-US" altLang="zh-TW" sz="1200" dirty="0" smtClean="0">
                <a:solidFill>
                  <a:srgbClr val="2C3E50"/>
                </a:solidFill>
              </a:rPr>
              <a:t>Frequency Domain</a:t>
            </a:r>
            <a:r>
              <a:rPr lang="zh-TW" altLang="en-US" sz="1200" dirty="0" smtClean="0">
                <a:solidFill>
                  <a:srgbClr val="2C3E50"/>
                </a:solidFill>
              </a:rPr>
              <a:t>）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rgbClr val="2C3E50"/>
                </a:solidFill>
              </a:rPr>
              <a:t>        </a:t>
            </a:r>
            <a:r>
              <a:rPr lang="en-US" altLang="zh-TW" sz="1200" dirty="0" smtClean="0">
                <a:solidFill>
                  <a:srgbClr val="2C3E50"/>
                </a:solidFill>
              </a:rPr>
              <a:t>Harmonic product spectrum method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2C3E50"/>
                </a:solidFill>
              </a:rPr>
              <a:t>        </a:t>
            </a:r>
            <a:r>
              <a:rPr lang="en-US" altLang="zh-TW" sz="1200" dirty="0" err="1" smtClean="0">
                <a:solidFill>
                  <a:srgbClr val="2C3E50"/>
                </a:solidFill>
              </a:rPr>
              <a:t>Cepstrum</a:t>
            </a:r>
            <a:r>
              <a:rPr lang="en-US" altLang="zh-TW" sz="1200" dirty="0" smtClean="0">
                <a:solidFill>
                  <a:srgbClr val="2C3E50"/>
                </a:solidFill>
              </a:rPr>
              <a:t> method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101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2C3E5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592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2C3E5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090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5720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2C3E5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110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2C3E5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584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2C3E5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756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2C3E5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931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2C3E5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634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2C3E50"/>
                </a:solidFill>
              </a:rPr>
              <a:t>http://mirlab.org/jang/books/audioSignalProcessing/audioIntro.asp?title=3-1%20Introduction%20to%20Audio%20Signals&amp;language=chinese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335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Sample Rate</a:t>
            </a:r>
            <a:endParaRPr lang="zh-TW" altLang="en-US" sz="1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點數越高，聲音品質越好，但是資料量越大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Resolution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取樣解析度決定了被取樣的音波是否能保 持原先的形狀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每個取樣點的數值都是整數，以方便儲存。但是在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的表示法，通常把音訊的值正規化到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[-1, 1]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範圍內的浮點數</a:t>
            </a:r>
            <a:endParaRPr lang="en-US" altLang="zh-TW" sz="1200" dirty="0" smtClean="0">
              <a:solidFill>
                <a:srgbClr val="2C3E5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445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2C3E50"/>
                </a:solidFill>
              </a:rPr>
              <a:t>1-32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2C3E50"/>
                </a:solidFill>
              </a:rPr>
              <a:t>17-48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2C3E50"/>
                </a:solidFill>
              </a:rPr>
              <a:t>33-64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921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rgbClr val="2C3E50"/>
                </a:solidFill>
              </a:rPr>
              <a:t>下個章節介紹</a:t>
            </a:r>
            <a:endParaRPr lang="en-US" altLang="zh-TW" sz="1200" dirty="0" smtClean="0">
              <a:solidFill>
                <a:srgbClr val="2C3E5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233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2C3E5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308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要分辨這兩種聲音，其實很簡單，你只要在發音時，將手按在喉嚨上，若有感到震動，就是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voiced sound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，如果沒有感到震動，那就是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unvoiced sound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dirty="0" smtClean="0">
              <a:solidFill>
                <a:srgbClr val="2C3E5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3385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2C3E5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8E6BB-1851-4F28-97D5-A61034AC419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8304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295E-2FB0-41F3-8D1D-D920C9686227}" type="datetime1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494827" y="6356350"/>
            <a:ext cx="697173" cy="365125"/>
          </a:xfrm>
        </p:spPr>
        <p:txBody>
          <a:bodyPr/>
          <a:lstStyle/>
          <a:p>
            <a:fld id="{A7517A5E-1F64-4749-9D28-1B2FB53E56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72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AE5AF-E745-47AB-8ADD-DE51C0648ED3}" type="datetime1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222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DFD6-BF6D-450C-8587-987624F28D04}" type="datetime1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18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6D2A7-4D72-48F2-A4E0-533C7F3EC08E}" type="datetime1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658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D590E-2E09-4B39-A979-D93044AD005F}" type="datetime1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209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E8EF-4758-48EC-965F-1D2C3A333ADA}" type="datetime1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2910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4044C-816C-4C4C-A7EF-AEB9BA989FF0}" type="datetime1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99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6F5E-55C5-4035-8D3F-D8ABAC785BFD}" type="datetime1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11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B8AA-48EA-467B-8F23-B854CFA543F7}" type="datetime1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505062" y="6356350"/>
            <a:ext cx="680113" cy="365125"/>
          </a:xfrm>
        </p:spPr>
        <p:txBody>
          <a:bodyPr/>
          <a:lstStyle/>
          <a:p>
            <a:fld id="{A7517A5E-1F64-4749-9D28-1B2FB53E56BB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1659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12F1D-002D-4CD1-BE26-346D6B7E7F2D}" type="datetime1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598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D389-2758-47C0-AEA2-BE43384E70EC}" type="datetime1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45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C36DD-CA50-4DAC-A89D-36E120B68EAA}" type="datetime1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831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7517A5E-1F64-4749-9D28-1B2FB53E56B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5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25.jpeg"/><Relationship Id="rId10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30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Relationship Id="rId9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4.gif"/><Relationship Id="rId9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0.png"/><Relationship Id="rId7" Type="http://schemas.openxmlformats.org/officeDocument/2006/relationships/image" Target="../media/image41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7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9.jpg"/><Relationship Id="rId5" Type="http://schemas.openxmlformats.org/officeDocument/2006/relationships/image" Target="../media/image37.png"/><Relationship Id="rId10" Type="http://schemas.openxmlformats.org/officeDocument/2006/relationships/image" Target="../media/image50.png"/><Relationship Id="rId4" Type="http://schemas.openxmlformats.org/officeDocument/2006/relationships/image" Target="../media/image38.jp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gif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_blue"/>
          <p:cNvSpPr/>
          <p:nvPr/>
        </p:nvSpPr>
        <p:spPr>
          <a:xfrm rot="5400000">
            <a:off x="2665096" y="-2668903"/>
            <a:ext cx="6861803" cy="12192003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26500" cy="6858000"/>
          </a:xfrm>
          <a:prstGeom prst="rect">
            <a:avLst/>
          </a:prstGeom>
        </p:spPr>
      </p:pic>
      <p:sp>
        <p:nvSpPr>
          <p:cNvPr id="14" name="rectangle_white1"/>
          <p:cNvSpPr/>
          <p:nvPr/>
        </p:nvSpPr>
        <p:spPr>
          <a:xfrm>
            <a:off x="4100051" y="1294055"/>
            <a:ext cx="8091949" cy="4074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rectangle_white2"/>
          <p:cNvSpPr/>
          <p:nvPr/>
        </p:nvSpPr>
        <p:spPr>
          <a:xfrm>
            <a:off x="7595418" y="0"/>
            <a:ext cx="4596581" cy="1294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triangle_white1"/>
          <p:cNvSpPr/>
          <p:nvPr/>
        </p:nvSpPr>
        <p:spPr>
          <a:xfrm rot="10800000">
            <a:off x="4100050" y="5368413"/>
            <a:ext cx="8091949" cy="84675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triangle_white2"/>
          <p:cNvSpPr/>
          <p:nvPr/>
        </p:nvSpPr>
        <p:spPr>
          <a:xfrm rot="16200000">
            <a:off x="5198806" y="-1102558"/>
            <a:ext cx="1297858" cy="349536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triangle_white3"/>
          <p:cNvSpPr/>
          <p:nvPr/>
        </p:nvSpPr>
        <p:spPr>
          <a:xfrm rot="16200000">
            <a:off x="1822192" y="3090555"/>
            <a:ext cx="4083765" cy="471950"/>
          </a:xfrm>
          <a:prstGeom prst="triangle">
            <a:avLst>
              <a:gd name="adj" fmla="val 24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text_page"/>
          <p:cNvSpPr txBox="1"/>
          <p:nvPr/>
        </p:nvSpPr>
        <p:spPr>
          <a:xfrm>
            <a:off x="11734800" y="6280483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1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e_title"/>
          <p:cNvSpPr txBox="1"/>
          <p:nvPr/>
        </p:nvSpPr>
        <p:spPr>
          <a:xfrm flipH="1">
            <a:off x="4168816" y="1502985"/>
            <a:ext cx="6853204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4800" spc="300" dirty="0">
                <a:solidFill>
                  <a:srgbClr val="2C3E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Speech Signal Processing</a:t>
            </a:r>
            <a:endParaRPr lang="zh-TW" altLang="en-US" sz="4800" spc="300" dirty="0">
              <a:solidFill>
                <a:srgbClr val="2C3E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" name="group_name"/>
          <p:cNvGrpSpPr/>
          <p:nvPr/>
        </p:nvGrpSpPr>
        <p:grpSpPr>
          <a:xfrm>
            <a:off x="5811974" y="4188644"/>
            <a:ext cx="4300547" cy="1274195"/>
            <a:chOff x="5693993" y="5296210"/>
            <a:chExt cx="3570044" cy="995082"/>
          </a:xfrm>
        </p:grpSpPr>
        <p:sp>
          <p:nvSpPr>
            <p:cNvPr id="28" name="round_white6"/>
            <p:cNvSpPr/>
            <p:nvPr/>
          </p:nvSpPr>
          <p:spPr>
            <a:xfrm>
              <a:off x="5693993" y="5296210"/>
              <a:ext cx="3273602" cy="9470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text_name"/>
            <p:cNvSpPr txBox="1"/>
            <p:nvPr/>
          </p:nvSpPr>
          <p:spPr>
            <a:xfrm flipH="1">
              <a:off x="6605583" y="5296210"/>
              <a:ext cx="2658454" cy="995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TW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Kun-Yi Huang</a:t>
              </a:r>
            </a:p>
            <a:p>
              <a:pPr>
                <a:lnSpc>
                  <a:spcPct val="120000"/>
                </a:lnSpc>
              </a:pPr>
              <a:r>
                <a:rPr lang="en-US" altLang="zh-TW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Chun-Huang Wang</a:t>
              </a:r>
            </a:p>
            <a:p>
              <a:pPr>
                <a:lnSpc>
                  <a:spcPct val="120000"/>
                </a:lnSpc>
              </a:pPr>
              <a:r>
                <a:rPr lang="en-US" altLang="zh-TW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Cheng-Ray </a:t>
              </a:r>
              <a:r>
                <a:rPr lang="en-US" altLang="zh-TW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Liou</a:t>
              </a:r>
              <a:endParaRPr lang="en-US" altLang="zh-TW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TW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Yun-Wen Lin</a:t>
              </a:r>
              <a:endParaRPr lang="en-US" altLang="zh-TW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0" name="image_icon_user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2739" y="5512678"/>
              <a:ext cx="514099" cy="514099"/>
            </a:xfrm>
            <a:prstGeom prst="rect">
              <a:avLst/>
            </a:prstGeom>
          </p:spPr>
        </p:pic>
      </p:grpSp>
      <p:sp>
        <p:nvSpPr>
          <p:cNvPr id="31" name="text_years"/>
          <p:cNvSpPr txBox="1"/>
          <p:nvPr/>
        </p:nvSpPr>
        <p:spPr>
          <a:xfrm flipH="1">
            <a:off x="6036892" y="3401018"/>
            <a:ext cx="2881517" cy="42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 smtClean="0">
                <a:solidFill>
                  <a:srgbClr val="0A9B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2019/08/12</a:t>
            </a:r>
            <a:endParaRPr lang="zh-TW" altLang="en-US" sz="2000" dirty="0">
              <a:solidFill>
                <a:srgbClr val="0A9B7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61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橢圓 17"/>
          <p:cNvSpPr/>
          <p:nvPr/>
        </p:nvSpPr>
        <p:spPr>
          <a:xfrm>
            <a:off x="5925722" y="3258722"/>
            <a:ext cx="340557" cy="34055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7" name="橢圓 16"/>
          <p:cNvSpPr/>
          <p:nvPr/>
        </p:nvSpPr>
        <p:spPr>
          <a:xfrm>
            <a:off x="5531479" y="2864479"/>
            <a:ext cx="1129042" cy="1129042"/>
          </a:xfrm>
          <a:prstGeom prst="ellipse">
            <a:avLst/>
          </a:prstGeom>
          <a:solidFill>
            <a:srgbClr val="0A9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3684484" y="1017484"/>
            <a:ext cx="4823033" cy="48230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661125" y="1994125"/>
            <a:ext cx="2869750" cy="2869750"/>
          </a:xfrm>
          <a:prstGeom prst="ellipse">
            <a:avLst/>
          </a:prstGeom>
          <a:solidFill>
            <a:srgbClr val="2C3E50"/>
          </a:solidFill>
          <a:ln>
            <a:noFill/>
          </a:ln>
          <a:effectLst>
            <a:outerShdw blurRad="76200" dist="50800" dir="30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264241" y="2917483"/>
            <a:ext cx="56635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25400" sx="102000" sy="102000" algn="ctr" rotWithShape="0">
                    <a:prstClr val="black">
                      <a:alpha val="54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Speech Analysis</a:t>
            </a:r>
            <a:endParaRPr lang="en-US" altLang="zh-TW" sz="4000" spc="6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148398" y="4073758"/>
            <a:ext cx="4030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/>
                </a:solidFill>
              </a:rPr>
              <a:t>● Energy</a:t>
            </a:r>
          </a:p>
          <a:p>
            <a:r>
              <a:rPr lang="en-US" altLang="zh-TW" sz="1200" dirty="0" smtClean="0">
                <a:solidFill>
                  <a:schemeClr val="bg1"/>
                </a:solidFill>
              </a:rPr>
              <a:t>● </a:t>
            </a:r>
            <a:r>
              <a:rPr lang="en-US" altLang="zh-TW" sz="1200" dirty="0">
                <a:solidFill>
                  <a:schemeClr val="bg1"/>
                </a:solidFill>
              </a:rPr>
              <a:t>Zero Crossing </a:t>
            </a:r>
            <a:r>
              <a:rPr lang="en-US" altLang="zh-TW" sz="1200" dirty="0" smtClean="0">
                <a:solidFill>
                  <a:schemeClr val="bg1"/>
                </a:solidFill>
              </a:rPr>
              <a:t>Rate</a:t>
            </a:r>
          </a:p>
          <a:p>
            <a:r>
              <a:rPr lang="en-US" altLang="zh-TW" sz="1200" dirty="0" smtClean="0">
                <a:solidFill>
                  <a:schemeClr val="bg1"/>
                </a:solidFill>
              </a:rPr>
              <a:t>● Autocorrelation</a:t>
            </a:r>
          </a:p>
          <a:p>
            <a:r>
              <a:rPr lang="en-US" altLang="zh-TW" sz="1200" dirty="0" smtClean="0">
                <a:solidFill>
                  <a:schemeClr val="bg1"/>
                </a:solidFill>
              </a:rPr>
              <a:t>● Pitch</a:t>
            </a:r>
            <a:endParaRPr lang="en-US" altLang="zh-TW" sz="1200" dirty="0">
              <a:solidFill>
                <a:schemeClr val="bg1"/>
              </a:solidFill>
            </a:endParaRPr>
          </a:p>
          <a:p>
            <a:r>
              <a:rPr lang="en-US" altLang="zh-TW" sz="1200" dirty="0" smtClean="0">
                <a:solidFill>
                  <a:schemeClr val="bg1"/>
                </a:solidFill>
              </a:rPr>
              <a:t>● </a:t>
            </a:r>
            <a:r>
              <a:rPr lang="en-US" altLang="zh-TW" sz="1200" dirty="0">
                <a:solidFill>
                  <a:schemeClr val="bg1"/>
                </a:solidFill>
              </a:rPr>
              <a:t>End-Point </a:t>
            </a:r>
            <a:r>
              <a:rPr lang="en-US" altLang="zh-TW" sz="1200" dirty="0" smtClean="0">
                <a:solidFill>
                  <a:schemeClr val="bg1"/>
                </a:solidFill>
              </a:rPr>
              <a:t>Detection</a:t>
            </a:r>
          </a:p>
          <a:p>
            <a:r>
              <a:rPr lang="en-US" altLang="zh-TW" sz="1200" dirty="0" smtClean="0">
                <a:solidFill>
                  <a:schemeClr val="bg1"/>
                </a:solidFill>
              </a:rPr>
              <a:t>● Timbre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90000" y="3877926"/>
            <a:ext cx="4212000" cy="18000"/>
          </a:xfrm>
          <a:prstGeom prst="rect">
            <a:avLst/>
          </a:prstGeom>
          <a:solidFill>
            <a:srgbClr val="0A9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760000" y="1951200"/>
            <a:ext cx="683066" cy="68306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rgbClr val="FB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50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2" grpId="0" animBg="1"/>
      <p:bldP spid="12" grpId="1" animBg="1"/>
      <p:bldP spid="6" grpId="0" build="p"/>
      <p:bldP spid="7" grpId="0"/>
      <p:bldP spid="9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ectangle_title"/>
          <p:cNvSpPr/>
          <p:nvPr/>
        </p:nvSpPr>
        <p:spPr>
          <a:xfrm>
            <a:off x="1029000" y="537686"/>
            <a:ext cx="2377877" cy="662782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_title"/>
          <p:cNvSpPr txBox="1"/>
          <p:nvPr/>
        </p:nvSpPr>
        <p:spPr>
          <a:xfrm>
            <a:off x="1483200" y="607467"/>
            <a:ext cx="57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ea typeface="微軟正黑體" panose="020B0604030504040204" pitchFamily="34" charset="-120"/>
              </a:rPr>
              <a:t>Waveform</a:t>
            </a:r>
            <a:endParaRPr lang="zh-TW" altLang="en-US" sz="2800" dirty="0"/>
          </a:p>
        </p:txBody>
      </p:sp>
      <p:sp>
        <p:nvSpPr>
          <p:cNvPr id="17" name="image_icon_title"/>
          <p:cNvSpPr/>
          <p:nvPr/>
        </p:nvSpPr>
        <p:spPr>
          <a:xfrm>
            <a:off x="697609" y="537686"/>
            <a:ext cx="666371" cy="66278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937" y="2456080"/>
            <a:ext cx="5436607" cy="4077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11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652899" y="1596351"/>
                <a:ext cx="1030923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 smtClean="0">
                          <a:solidFill>
                            <a:srgbClr val="2C3E50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600" i="1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zh-TW" altLang="en-US" sz="2600" dirty="0">
                  <a:solidFill>
                    <a:srgbClr val="2C3E5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899" y="1596351"/>
                <a:ext cx="103092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5838783" y="6395530"/>
            <a:ext cx="406914" cy="276009"/>
          </a:xfrm>
          <a:prstGeom prst="rect">
            <a:avLst/>
          </a:prstGeom>
          <a:solidFill>
            <a:srgbClr val="2C3E50"/>
          </a:solidFill>
          <a:ln w="317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m</a:t>
            </a:r>
            <a:endParaRPr lang="zh-TW" altLang="en-US" sz="16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819400" y="4356802"/>
                <a:ext cx="707994" cy="276009"/>
              </a:xfrm>
              <a:prstGeom prst="rect">
                <a:avLst/>
              </a:prstGeom>
              <a:solidFill>
                <a:srgbClr val="2C3E50"/>
              </a:solidFill>
              <a:ln w="317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zh-TW" altLang="en-US" sz="1600" dirty="0">
                  <a:solidFill>
                    <a:schemeClr val="bg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356802"/>
                <a:ext cx="707994" cy="2760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1750">
                <a:noFill/>
                <a:prstDash val="sys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接點 4"/>
          <p:cNvCxnSpPr/>
          <p:nvPr/>
        </p:nvCxnSpPr>
        <p:spPr>
          <a:xfrm>
            <a:off x="4133850" y="6191250"/>
            <a:ext cx="4295775" cy="0"/>
          </a:xfrm>
          <a:prstGeom prst="line">
            <a:avLst/>
          </a:prstGeom>
          <a:ln w="9525">
            <a:solidFill>
              <a:srgbClr val="2C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27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ectangle_title"/>
          <p:cNvSpPr/>
          <p:nvPr/>
        </p:nvSpPr>
        <p:spPr>
          <a:xfrm>
            <a:off x="1028999" y="537686"/>
            <a:ext cx="3528253" cy="662782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_title"/>
          <p:cNvSpPr txBox="1"/>
          <p:nvPr/>
        </p:nvSpPr>
        <p:spPr>
          <a:xfrm>
            <a:off x="1483200" y="607467"/>
            <a:ext cx="57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ea typeface="微軟正黑體" panose="020B0604030504040204" pitchFamily="34" charset="-120"/>
              </a:rPr>
              <a:t>Window Function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042732" y="1323164"/>
                <a:ext cx="7571752" cy="991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600" b="0" i="1" smtClean="0">
                          <a:solidFill>
                            <a:srgbClr val="2C3E5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zh-TW" sz="2600" i="1" smtClean="0">
                          <a:solidFill>
                            <a:srgbClr val="2C3E50"/>
                          </a:solidFill>
                          <a:latin typeface="Cambria Math"/>
                        </a:rPr>
                        <m:t>𝑤</m:t>
                      </m:r>
                      <m:d>
                        <m:dPr>
                          <m:ctrlPr>
                            <a:rPr kumimoji="1" lang="en-US" altLang="zh-TW" sz="2600" i="1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 smtClean="0">
                              <a:solidFill>
                                <a:srgbClr val="2C3E5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kumimoji="1" lang="en-US" altLang="zh-TW" sz="2600" i="1">
                          <a:solidFill>
                            <a:srgbClr val="2C3E50"/>
                          </a:solidFill>
                          <a:latin typeface="Cambria Math"/>
                        </a:rPr>
                        <m:t>=0.54−0.46</m:t>
                      </m:r>
                      <m:func>
                        <m:funcPr>
                          <m:ctrlPr>
                            <a:rPr kumimoji="1" lang="en-US" altLang="zh-TW" sz="2600" i="1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zh-TW" sz="2600" i="1">
                              <a:solidFill>
                                <a:srgbClr val="2C3E50"/>
                              </a:solidFill>
                              <a:latin typeface="Cambria Math"/>
                            </a:rPr>
                            <m:t>𝑐𝑜𝑠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TW" sz="2600" i="1">
                                  <a:solidFill>
                                    <a:srgbClr val="2C3E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TW" sz="2600" i="1">
                                      <a:solidFill>
                                        <a:srgbClr val="2C3E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600" i="1">
                                      <a:solidFill>
                                        <a:srgbClr val="2C3E5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kumimoji="1" lang="zh-TW" altLang="en-US" sz="2600" i="1">
                                      <a:solidFill>
                                        <a:srgbClr val="2C3E50"/>
                                      </a:solidFill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kumimoji="1" lang="en-US" altLang="zh-TW" sz="2600" i="1">
                                      <a:solidFill>
                                        <a:srgbClr val="2C3E5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TW" sz="2600" i="1" smtClean="0">
                                      <a:solidFill>
                                        <a:srgbClr val="B63D66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kumimoji="1" lang="en-US" altLang="zh-TW" sz="2600" i="1">
                                      <a:solidFill>
                                        <a:srgbClr val="2C3E50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TW" sz="2600" i="1">
                          <a:solidFill>
                            <a:srgbClr val="2C3E50"/>
                          </a:solidFill>
                          <a:latin typeface="Cambria Math"/>
                        </a:rPr>
                        <m:t>,</m:t>
                      </m:r>
                      <m:r>
                        <a:rPr kumimoji="1" lang="zh-TW" altLang="en-US" sz="2600" i="1">
                          <a:solidFill>
                            <a:srgbClr val="2C3E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sz="2600" i="1">
                          <a:solidFill>
                            <a:srgbClr val="2C3E50"/>
                          </a:solidFill>
                          <a:latin typeface="Cambria Math"/>
                        </a:rPr>
                        <m:t>0</m:t>
                      </m:r>
                      <m:r>
                        <a:rPr kumimoji="1" lang="en-US" altLang="zh-TW" sz="2600" i="1">
                          <a:solidFill>
                            <a:srgbClr val="2C3E5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kumimoji="1" lang="en-US" altLang="zh-TW" sz="2600" i="1">
                          <a:solidFill>
                            <a:srgbClr val="2C3E50"/>
                          </a:solidFill>
                          <a:latin typeface="Cambria Math"/>
                        </a:rPr>
                        <m:t>𝑛</m:t>
                      </m:r>
                      <m:r>
                        <a:rPr kumimoji="1" lang="en-US" altLang="zh-TW" sz="2600" i="1">
                          <a:solidFill>
                            <a:srgbClr val="2C3E5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ctrlPr>
                            <a:rPr kumimoji="1" lang="en-US" altLang="zh-TW" sz="2600" i="1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kumimoji="1" lang="en-US" altLang="zh-TW" sz="2600" i="1" smtClean="0">
                              <a:solidFill>
                                <a:srgbClr val="B63D66"/>
                              </a:solidFill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kumimoji="1" lang="en-US" altLang="zh-TW" sz="2600" i="1">
                              <a:solidFill>
                                <a:srgbClr val="2C3E50"/>
                              </a:solidFill>
                              <a:latin typeface="Cambria Math"/>
                              <a:ea typeface="Cambria Math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kumimoji="1" lang="zh-TW" altLang="en-US" sz="2600" i="1" dirty="0">
                  <a:solidFill>
                    <a:srgbClr val="2C3E5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732" y="1323164"/>
                <a:ext cx="7571752" cy="9913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939" y="2456082"/>
            <a:ext cx="5436605" cy="407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12</a:t>
            </a:fld>
            <a:endParaRPr lang="zh-TW" altLang="en-US"/>
          </a:p>
        </p:txBody>
      </p:sp>
      <p:grpSp>
        <p:nvGrpSpPr>
          <p:cNvPr id="10" name="group_dialog"/>
          <p:cNvGrpSpPr/>
          <p:nvPr/>
        </p:nvGrpSpPr>
        <p:grpSpPr>
          <a:xfrm>
            <a:off x="10006829" y="840932"/>
            <a:ext cx="1487998" cy="719071"/>
            <a:chOff x="9716333" y="3134555"/>
            <a:chExt cx="1487998" cy="719071"/>
          </a:xfrm>
        </p:grpSpPr>
        <p:sp>
          <p:nvSpPr>
            <p:cNvPr id="13" name="triangle_dialog"/>
            <p:cNvSpPr/>
            <p:nvPr/>
          </p:nvSpPr>
          <p:spPr>
            <a:xfrm rot="10800000">
              <a:off x="10251230" y="3712071"/>
              <a:ext cx="164204" cy="141555"/>
            </a:xfrm>
            <a:prstGeom prst="triangle">
              <a:avLst/>
            </a:prstGeom>
            <a:solidFill>
              <a:srgbClr val="B63D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_dialog"/>
            <p:cNvSpPr/>
            <p:nvPr/>
          </p:nvSpPr>
          <p:spPr>
            <a:xfrm>
              <a:off x="9716333" y="3134555"/>
              <a:ext cx="1487998" cy="577516"/>
            </a:xfrm>
            <a:prstGeom prst="roundRect">
              <a:avLst/>
            </a:prstGeom>
            <a:solidFill>
              <a:srgbClr val="B63D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text_dialog"/>
            <p:cNvSpPr txBox="1"/>
            <p:nvPr/>
          </p:nvSpPr>
          <p:spPr>
            <a:xfrm>
              <a:off x="9817271" y="3223258"/>
              <a:ext cx="12861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Frame size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838783" y="6487605"/>
                <a:ext cx="406914" cy="276009"/>
              </a:xfrm>
              <a:prstGeom prst="rect">
                <a:avLst/>
              </a:prstGeom>
              <a:solidFill>
                <a:srgbClr val="2C3E50"/>
              </a:solidFill>
              <a:ln w="317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1600" dirty="0">
                  <a:solidFill>
                    <a:schemeClr val="bg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783" y="6487605"/>
                <a:ext cx="406914" cy="2760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1750">
                <a:noFill/>
                <a:prstDash val="sys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714625" y="4356802"/>
                <a:ext cx="707994" cy="276009"/>
              </a:xfrm>
              <a:prstGeom prst="rect">
                <a:avLst/>
              </a:prstGeom>
              <a:solidFill>
                <a:srgbClr val="2C3E50"/>
              </a:solidFill>
              <a:ln w="317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TW" altLang="en-US" sz="1600" dirty="0">
                  <a:solidFill>
                    <a:schemeClr val="bg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25" y="4356802"/>
                <a:ext cx="707994" cy="2760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1750">
                <a:noFill/>
                <a:prstDash val="sys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8361946" y="6080341"/>
                <a:ext cx="1051194" cy="276009"/>
              </a:xfrm>
              <a:prstGeom prst="rect">
                <a:avLst/>
              </a:prstGeom>
              <a:solidFill>
                <a:srgbClr val="B63D66"/>
              </a:solidFill>
              <a:ln w="317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𝑁</m:t>
                      </m:r>
                      <m:r>
                        <a:rPr lang="en-US" altLang="zh-TW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=512</m:t>
                      </m:r>
                    </m:oMath>
                  </m:oMathPara>
                </a14:m>
                <a:endParaRPr lang="zh-TW" altLang="en-US" sz="1600" dirty="0">
                  <a:solidFill>
                    <a:schemeClr val="bg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46" y="6080341"/>
                <a:ext cx="1051194" cy="2760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1750">
                <a:noFill/>
                <a:prstDash val="sys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image_icon_title"/>
          <p:cNvSpPr/>
          <p:nvPr/>
        </p:nvSpPr>
        <p:spPr>
          <a:xfrm>
            <a:off x="697609" y="537686"/>
            <a:ext cx="666371" cy="662782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138080" y="1574166"/>
                <a:ext cx="3349418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 smtClean="0">
                          <a:solidFill>
                            <a:srgbClr val="2C3E50"/>
                          </a:solidFill>
                          <a:latin typeface="Cambria Math"/>
                        </a:rPr>
                        <m:t>𝐻𝑎𝑚𝑚𝑖𝑛𝑔</m:t>
                      </m:r>
                      <m:r>
                        <a:rPr lang="en-US" altLang="zh-TW" sz="2600" i="1" smtClean="0">
                          <a:solidFill>
                            <a:srgbClr val="2C3E50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zh-TW" sz="2600" i="1" smtClean="0">
                          <a:solidFill>
                            <a:srgbClr val="2C3E50"/>
                          </a:solidFill>
                          <a:latin typeface="Cambria Math"/>
                        </a:rPr>
                        <m:t>𝑊𝑖𝑛𝑑𝑜𝑤</m:t>
                      </m:r>
                      <m:r>
                        <a:rPr lang="en-US" altLang="zh-TW" sz="2600" b="0" i="1" smtClean="0">
                          <a:solidFill>
                            <a:srgbClr val="2C3E5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</m:oMath>
                  </m:oMathPara>
                </a14:m>
                <a:endParaRPr/>
              </a:p>
              <a:p>
                <a:endParaRPr lang="zh-TW" altLang="en-US" sz="2600" dirty="0">
                  <a:solidFill>
                    <a:srgbClr val="2C3E5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80" y="1574166"/>
                <a:ext cx="3349418" cy="8925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ãWINDOWãçåçæå°çµæ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02" y="2314526"/>
            <a:ext cx="6822438" cy="446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10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text_content"/>
          <p:cNvSpPr txBox="1"/>
          <p:nvPr/>
        </p:nvSpPr>
        <p:spPr>
          <a:xfrm>
            <a:off x="697609" y="1350130"/>
            <a:ext cx="11224760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 smtClean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音量</a:t>
            </a:r>
            <a:r>
              <a:rPr lang="en-US" altLang="zh-TW" sz="2600" dirty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sz="2600" dirty="0" smtClean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Volume)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代表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聲音的強度，又稱</a:t>
            </a:r>
            <a:r>
              <a:rPr lang="zh-TW" altLang="en-US" sz="2600" dirty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能量</a:t>
            </a:r>
            <a:r>
              <a:rPr lang="en-US" altLang="zh-TW" sz="2600" dirty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(Energy)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與</a:t>
            </a:r>
            <a:r>
              <a:rPr lang="zh-TW" altLang="en-US" sz="2600" dirty="0" smtClean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力度</a:t>
            </a:r>
            <a:endParaRPr lang="en-US" altLang="zh-TW" sz="2600" dirty="0" smtClean="0">
              <a:solidFill>
                <a:srgbClr val="0A9B7E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可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從各個音框內振幅大小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計算</a:t>
            </a:r>
            <a:endParaRPr lang="en-US" altLang="zh-TW" sz="2600" dirty="0" smtClean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特性：</a:t>
            </a:r>
            <a:r>
              <a:rPr lang="zh-TW" altLang="en-US" sz="2600" dirty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一般聲音 </a:t>
            </a:r>
            <a:r>
              <a:rPr lang="en-US" altLang="zh-TW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&gt; 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氣音 </a:t>
            </a:r>
            <a:r>
              <a:rPr lang="en-US" altLang="zh-TW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&gt; </a:t>
            </a:r>
            <a:r>
              <a:rPr lang="zh-TW" altLang="en-US" sz="2600" dirty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雜訊</a:t>
            </a:r>
            <a:endParaRPr lang="en-US" altLang="zh-TW" sz="2600" dirty="0" smtClean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rectangle_title"/>
          <p:cNvSpPr/>
          <p:nvPr/>
        </p:nvSpPr>
        <p:spPr>
          <a:xfrm>
            <a:off x="1028999" y="537686"/>
            <a:ext cx="3238201" cy="662782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_title"/>
          <p:cNvSpPr txBox="1"/>
          <p:nvPr/>
        </p:nvSpPr>
        <p:spPr>
          <a:xfrm>
            <a:off x="1483200" y="607467"/>
            <a:ext cx="57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ea typeface="微軟正黑體" panose="020B0604030504040204" pitchFamily="34" charset="-120"/>
              </a:rPr>
              <a:t>Volume / </a:t>
            </a:r>
            <a:r>
              <a:rPr lang="en-US" altLang="zh-TW" sz="28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Energy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5562600" y="1901459"/>
            <a:ext cx="2171700" cy="409575"/>
          </a:xfrm>
          <a:prstGeom prst="roundRect">
            <a:avLst>
              <a:gd name="adj" fmla="val 50000"/>
            </a:avLst>
          </a:prstGeom>
          <a:noFill/>
          <a:ln>
            <a:solidFill>
              <a:srgbClr val="B63D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絕對值總和</a:t>
            </a:r>
            <a:endParaRPr lang="zh-TW" altLang="en-US" dirty="0">
              <a:solidFill>
                <a:srgbClr val="B63D66"/>
              </a:solidFill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8248650" y="1901459"/>
            <a:ext cx="2171700" cy="409575"/>
          </a:xfrm>
          <a:prstGeom prst="roundRect">
            <a:avLst>
              <a:gd name="adj" fmla="val 50000"/>
            </a:avLst>
          </a:prstGeom>
          <a:noFill/>
          <a:ln>
            <a:solidFill>
              <a:srgbClr val="B63D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</a:pPr>
            <a:r>
              <a:rPr lang="zh-TW" altLang="en-US" dirty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平方總和</a:t>
            </a:r>
          </a:p>
        </p:txBody>
      </p:sp>
      <p:sp>
        <p:nvSpPr>
          <p:cNvPr id="4" name="矩形 3"/>
          <p:cNvSpPr/>
          <p:nvPr/>
        </p:nvSpPr>
        <p:spPr>
          <a:xfrm>
            <a:off x="7809374" y="195235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zh-TW" altLang="en-US" sz="1400" dirty="0" smtClean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或</a:t>
            </a:r>
            <a:endParaRPr lang="zh-TW" altLang="en-US" sz="1400" dirty="0">
              <a:solidFill>
                <a:srgbClr val="B63D66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279" y="3040796"/>
            <a:ext cx="4644195" cy="3483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/>
          <p:nvPr/>
        </p:nvSpPr>
        <p:spPr>
          <a:xfrm>
            <a:off x="6397659" y="3285952"/>
            <a:ext cx="67434" cy="2889423"/>
          </a:xfrm>
          <a:prstGeom prst="rect">
            <a:avLst/>
          </a:prstGeom>
          <a:noFill/>
          <a:ln w="19050">
            <a:solidFill>
              <a:srgbClr val="B63D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6672128" y="3285951"/>
            <a:ext cx="67434" cy="2889423"/>
          </a:xfrm>
          <a:prstGeom prst="rect">
            <a:avLst/>
          </a:prstGeom>
          <a:noFill/>
          <a:ln w="19050">
            <a:solidFill>
              <a:srgbClr val="0A9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image_icon_title"/>
          <p:cNvSpPr/>
          <p:nvPr/>
        </p:nvSpPr>
        <p:spPr>
          <a:xfrm>
            <a:off x="697609" y="537686"/>
            <a:ext cx="666371" cy="66278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5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32888" y="1130687"/>
                <a:ext cx="4361835" cy="11833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solidFill>
                                <a:srgbClr val="2C3E50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600" i="1">
                          <a:solidFill>
                            <a:srgbClr val="2C3E5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600" i="1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600" i="1">
                              <a:solidFill>
                                <a:srgbClr val="2C3E50"/>
                              </a:solidFill>
                              <a:latin typeface="Cambria Math"/>
                            </a:rPr>
                            <m:t>𝑚</m:t>
                          </m:r>
                          <m:r>
                            <a:rPr lang="en-US" altLang="zh-TW" sz="2600" i="1">
                              <a:solidFill>
                                <a:srgbClr val="2C3E50"/>
                              </a:solidFill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600" i="1">
                              <a:solidFill>
                                <a:srgbClr val="2C3E5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600" i="1">
                                  <a:solidFill>
                                    <a:srgbClr val="2C3E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600" i="1">
                                      <a:solidFill>
                                        <a:srgbClr val="2C3E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600" i="1">
                                      <a:solidFill>
                                        <a:srgbClr val="2C3E5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TW" sz="2600" i="1">
                                          <a:solidFill>
                                            <a:srgbClr val="2C3E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600" i="1">
                                          <a:solidFill>
                                            <a:srgbClr val="2C3E50"/>
                                          </a:solidFill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altLang="zh-TW" sz="2600" i="1">
                                      <a:solidFill>
                                        <a:srgbClr val="2C3E50"/>
                                      </a:solidFill>
                                      <a:latin typeface="Cambria Math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altLang="zh-TW" sz="2600" i="1">
                                          <a:solidFill>
                                            <a:srgbClr val="2C3E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rgbClr val="2C3E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TW" sz="2600" i="1">
                                          <a:solidFill>
                                            <a:srgbClr val="2C3E50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zh-TW" sz="2600" i="1">
                                          <a:solidFill>
                                            <a:srgbClr val="2C3E50"/>
                                          </a:solidFill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600" i="1">
                                  <a:solidFill>
                                    <a:srgbClr val="2C3E5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600" dirty="0">
                  <a:solidFill>
                    <a:srgbClr val="2C3E5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88" y="1130687"/>
                <a:ext cx="4361835" cy="11833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312" y="2665247"/>
            <a:ext cx="2439411" cy="1829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312" y="4632811"/>
            <a:ext cx="2438144" cy="182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ag"/>
          <p:cNvSpPr/>
          <p:nvPr/>
        </p:nvSpPr>
        <p:spPr>
          <a:xfrm>
            <a:off x="3634729" y="4259834"/>
            <a:ext cx="1866671" cy="469949"/>
          </a:xfrm>
          <a:prstGeom prst="homePlat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Frame 123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rectangle_title"/>
          <p:cNvSpPr/>
          <p:nvPr/>
        </p:nvSpPr>
        <p:spPr>
          <a:xfrm>
            <a:off x="1028999" y="537686"/>
            <a:ext cx="3238201" cy="662782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text_title"/>
          <p:cNvSpPr txBox="1"/>
          <p:nvPr/>
        </p:nvSpPr>
        <p:spPr>
          <a:xfrm>
            <a:off x="1483200" y="607467"/>
            <a:ext cx="57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ea typeface="微軟正黑體" panose="020B0604030504040204" pitchFamily="34" charset="-120"/>
              </a:rPr>
              <a:t>Volume / </a:t>
            </a:r>
            <a:r>
              <a:rPr lang="en-US" altLang="zh-TW" sz="28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Energy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090153" y="2456083"/>
            <a:ext cx="5712544" cy="4215456"/>
            <a:chOff x="3048000" y="2456083"/>
            <a:chExt cx="5712544" cy="4215456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942" y="2456083"/>
              <a:ext cx="5436602" cy="4077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5838783" y="6395530"/>
                  <a:ext cx="406914" cy="276009"/>
                </a:xfrm>
                <a:prstGeom prst="rect">
                  <a:avLst/>
                </a:prstGeom>
                <a:solidFill>
                  <a:srgbClr val="2C3E50"/>
                </a:solidFill>
                <a:ln w="31750"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8783" y="6395530"/>
                  <a:ext cx="406914" cy="27600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1750">
                  <a:noFill/>
                  <a:prstDash val="sysDash"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3048000" y="4356802"/>
                  <a:ext cx="479393" cy="276009"/>
                </a:xfrm>
                <a:prstGeom prst="rect">
                  <a:avLst/>
                </a:prstGeom>
                <a:solidFill>
                  <a:srgbClr val="2C3E50"/>
                </a:solidFill>
                <a:ln w="31750"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TW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000" y="4356802"/>
                  <a:ext cx="479393" cy="276009"/>
                </a:xfrm>
                <a:prstGeom prst="rect">
                  <a:avLst/>
                </a:prstGeom>
                <a:blipFill>
                  <a:blip r:embed="rId8"/>
                  <a:stretch>
                    <a:fillRect b="-6667"/>
                  </a:stretch>
                </a:blipFill>
                <a:ln w="31750">
                  <a:noFill/>
                  <a:prstDash val="sysDash"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image_icon_title"/>
          <p:cNvSpPr/>
          <p:nvPr/>
        </p:nvSpPr>
        <p:spPr>
          <a:xfrm>
            <a:off x="697609" y="537686"/>
            <a:ext cx="666371" cy="662782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77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ectangle_title"/>
          <p:cNvSpPr/>
          <p:nvPr/>
        </p:nvSpPr>
        <p:spPr>
          <a:xfrm>
            <a:off x="1028999" y="537686"/>
            <a:ext cx="3543001" cy="662782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_title"/>
          <p:cNvSpPr txBox="1"/>
          <p:nvPr/>
        </p:nvSpPr>
        <p:spPr>
          <a:xfrm>
            <a:off x="1483200" y="607467"/>
            <a:ext cx="57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ea typeface="微軟正黑體" panose="020B0604030504040204" pitchFamily="34" charset="-120"/>
              </a:rPr>
              <a:t>Zero Crossing Rate</a:t>
            </a:r>
            <a:endParaRPr lang="zh-TW" altLang="en-US" sz="2800" dirty="0"/>
          </a:p>
        </p:txBody>
      </p:sp>
      <p:sp>
        <p:nvSpPr>
          <p:cNvPr id="13" name="text_content"/>
          <p:cNvSpPr txBox="1"/>
          <p:nvPr/>
        </p:nvSpPr>
        <p:spPr>
          <a:xfrm>
            <a:off x="697609" y="1350130"/>
            <a:ext cx="4750691" cy="14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 smtClean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過零率</a:t>
            </a:r>
            <a:r>
              <a:rPr lang="en-US" altLang="zh-TW" sz="2600" dirty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(Zero Crossing Rate)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為該音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框中音訊</a:t>
            </a:r>
            <a:r>
              <a:rPr lang="zh-TW" altLang="en-US" sz="2600" dirty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通過零點的</a:t>
            </a:r>
            <a:r>
              <a:rPr lang="zh-TW" altLang="en-US" sz="2600" dirty="0" smtClean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次數</a:t>
            </a:r>
            <a:endParaRPr lang="zh-TW" altLang="en-US" sz="2600" dirty="0">
              <a:solidFill>
                <a:srgbClr val="B63D66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特性：雜訊 </a:t>
            </a:r>
            <a:r>
              <a:rPr lang="en-US" altLang="zh-TW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&gt; </a:t>
            </a:r>
            <a:r>
              <a:rPr lang="zh-TW" altLang="en-US" sz="2600" dirty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氣音 </a:t>
            </a:r>
            <a:r>
              <a:rPr lang="en-US" altLang="zh-TW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&gt; </a:t>
            </a:r>
            <a:r>
              <a:rPr lang="zh-TW" altLang="en-US" sz="2600" dirty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一般聲音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15</a:t>
            </a:fld>
            <a:endParaRPr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5133975" y="885834"/>
            <a:ext cx="6524744" cy="5141979"/>
            <a:chOff x="5133975" y="885834"/>
            <a:chExt cx="6524744" cy="5141979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3975" y="3666306"/>
              <a:ext cx="3148676" cy="236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0043" y="3666306"/>
              <a:ext cx="3148676" cy="236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4277" y="885834"/>
              <a:ext cx="3148676" cy="236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7975919" y="1047750"/>
              <a:ext cx="45719" cy="1958975"/>
            </a:xfrm>
            <a:prstGeom prst="rect">
              <a:avLst/>
            </a:prstGeom>
            <a:noFill/>
            <a:ln>
              <a:solidFill>
                <a:srgbClr val="B63D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8464324" y="1047749"/>
              <a:ext cx="45719" cy="1958975"/>
            </a:xfrm>
            <a:prstGeom prst="rect">
              <a:avLst/>
            </a:prstGeom>
            <a:noFill/>
            <a:ln>
              <a:solidFill>
                <a:srgbClr val="0A9B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133975" y="3666306"/>
              <a:ext cx="3148676" cy="2361507"/>
            </a:xfrm>
            <a:prstGeom prst="rect">
              <a:avLst/>
            </a:prstGeom>
            <a:noFill/>
            <a:ln w="19050">
              <a:solidFill>
                <a:srgbClr val="B63D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/>
            <p:cNvCxnSpPr>
              <a:stCxn id="3" idx="2"/>
              <a:endCxn id="14" idx="0"/>
            </p:cNvCxnSpPr>
            <p:nvPr/>
          </p:nvCxnSpPr>
          <p:spPr>
            <a:xfrm flipH="1">
              <a:off x="6708313" y="3006725"/>
              <a:ext cx="1290466" cy="659581"/>
            </a:xfrm>
            <a:prstGeom prst="line">
              <a:avLst/>
            </a:prstGeom>
            <a:ln w="15875">
              <a:solidFill>
                <a:srgbClr val="B63D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8510043" y="3652078"/>
              <a:ext cx="3148676" cy="2361507"/>
            </a:xfrm>
            <a:prstGeom prst="rect">
              <a:avLst/>
            </a:prstGeom>
            <a:noFill/>
            <a:ln w="19050">
              <a:solidFill>
                <a:srgbClr val="0A9B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0" name="直線接點 19"/>
            <p:cNvCxnSpPr>
              <a:endCxn id="19" idx="0"/>
            </p:cNvCxnSpPr>
            <p:nvPr/>
          </p:nvCxnSpPr>
          <p:spPr>
            <a:xfrm>
              <a:off x="8487184" y="3006724"/>
              <a:ext cx="1597197" cy="645354"/>
            </a:xfrm>
            <a:prstGeom prst="line">
              <a:avLst/>
            </a:prstGeom>
            <a:ln w="15875">
              <a:solidFill>
                <a:srgbClr val="0A9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>
              <a:off x="5540375" y="4813935"/>
              <a:ext cx="243554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>
              <a:off x="8921750" y="4820920"/>
              <a:ext cx="243554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image_icon_title"/>
          <p:cNvSpPr/>
          <p:nvPr/>
        </p:nvSpPr>
        <p:spPr>
          <a:xfrm>
            <a:off x="697609" y="537686"/>
            <a:ext cx="666371" cy="66278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34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ectangle_title"/>
          <p:cNvSpPr/>
          <p:nvPr/>
        </p:nvSpPr>
        <p:spPr>
          <a:xfrm>
            <a:off x="1028999" y="537686"/>
            <a:ext cx="3543001" cy="662782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_title"/>
          <p:cNvSpPr txBox="1"/>
          <p:nvPr/>
        </p:nvSpPr>
        <p:spPr>
          <a:xfrm>
            <a:off x="1483200" y="607467"/>
            <a:ext cx="57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ea typeface="微軟正黑體" panose="020B0604030504040204" pitchFamily="34" charset="-120"/>
              </a:rPr>
              <a:t>Zero Crossing Rate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729843" y="1285650"/>
                <a:ext cx="5684313" cy="1015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solidFill>
                                <a:srgbClr val="2C3E50"/>
                              </a:solidFill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200" i="1">
                          <a:solidFill>
                            <a:srgbClr val="2C3E5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200" i="1" smtClean="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200" i="1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200" i="1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TW" sz="2200" i="1" smtClean="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200" i="1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200" i="1">
                              <a:solidFill>
                                <a:srgbClr val="2C3E50"/>
                              </a:solidFill>
                              <a:latin typeface="Cambria Math"/>
                            </a:rPr>
                            <m:t>𝑚</m:t>
                          </m:r>
                          <m:r>
                            <a:rPr lang="en-US" altLang="zh-TW" sz="2200" i="1">
                              <a:solidFill>
                                <a:srgbClr val="2C3E50"/>
                              </a:solidFill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200" i="1">
                              <a:solidFill>
                                <a:srgbClr val="2C3E5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200" i="1" smtClean="0">
                                  <a:solidFill>
                                    <a:srgbClr val="2C3E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/>
                                </a:rPr>
                                <m:t>𝑠𝑔𝑛</m:t>
                              </m:r>
                              <m:d>
                                <m:dPr>
                                  <m:ctrlPr>
                                    <a:rPr lang="en-US" altLang="zh-TW" sz="2200" i="1">
                                      <a:solidFill>
                                        <a:srgbClr val="2C3E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200" i="1">
                                      <a:solidFill>
                                        <a:srgbClr val="2C3E5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TW" sz="2200" i="1">
                                          <a:solidFill>
                                            <a:srgbClr val="2C3E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200" i="1">
                                          <a:solidFill>
                                            <a:srgbClr val="2C3E50"/>
                                          </a:solidFill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/>
                                </a:rPr>
                                <m:t>𝑠𝑔𝑛</m:t>
                              </m:r>
                              <m:d>
                                <m:dPr>
                                  <m:ctrlPr>
                                    <a:rPr lang="en-US" altLang="zh-TW" sz="2200" i="1">
                                      <a:solidFill>
                                        <a:srgbClr val="2C3E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200" i="1">
                                      <a:solidFill>
                                        <a:srgbClr val="2C3E5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TW" sz="2200" i="1">
                                          <a:solidFill>
                                            <a:srgbClr val="2C3E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200" i="1">
                                          <a:solidFill>
                                            <a:srgbClr val="2C3E50"/>
                                          </a:solidFill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en-US" altLang="zh-TW" sz="2200" i="1">
                                          <a:solidFill>
                                            <a:srgbClr val="2C3E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200" dirty="0">
                  <a:solidFill>
                    <a:srgbClr val="2C3E50"/>
                  </a:solidFill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843" y="1285650"/>
                <a:ext cx="5684313" cy="1015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942" y="2456084"/>
            <a:ext cx="5436601" cy="4077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16</a:t>
            </a:fld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7686582" y="1367347"/>
                <a:ext cx="3652090" cy="847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200" b="0" i="0" smtClean="0">
                          <a:solidFill>
                            <a:srgbClr val="2C3E5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200" b="0" i="1" smtClean="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200" b="0" i="1" smtClean="0">
                                  <a:solidFill>
                                    <a:srgbClr val="2C3E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/>
                                </a:rPr>
                                <m:t>𝑠𝑔𝑛</m:t>
                              </m:r>
                              <m:d>
                                <m:dPr>
                                  <m:ctrlPr>
                                    <a:rPr lang="en-US" altLang="zh-TW" sz="2200" b="0" i="1" smtClean="0">
                                      <a:solidFill>
                                        <a:srgbClr val="2C3E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rgbClr val="2C3E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/>
                                </a:rPr>
                                <m:t>= 1,</m:t>
                              </m:r>
                              <m:r>
                                <a:rPr lang="en-US" altLang="zh-TW" sz="2200" b="0" i="1" smtClean="0">
                                  <a:solidFill>
                                    <a:srgbClr val="2C3E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/>
                                  <a:ea typeface="Cambria Math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altLang="zh-TW" sz="2200" b="0" i="1" smtClean="0">
                                  <a:solidFill>
                                    <a:srgbClr val="2C3E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  </m:t>
                              </m:r>
                              <m: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/>
                                  <a:ea typeface="Cambria Math"/>
                                </a:rPr>
                                <m:t>𝑠𝑔𝑛</m:t>
                              </m:r>
                              <m:d>
                                <m:dPr>
                                  <m:ctrlPr>
                                    <a:rPr lang="en-US" altLang="zh-TW" sz="2200" i="1">
                                      <a:solidFill>
                                        <a:srgbClr val="2C3E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200" i="1">
                                      <a:solidFill>
                                        <a:srgbClr val="2C3E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/>
                                </a:rPr>
                                <m:t>=−1,</m:t>
                              </m:r>
                              <m:r>
                                <a:rPr lang="en-US" altLang="zh-TW" sz="2200" b="0" i="1" smtClean="0">
                                  <a:solidFill>
                                    <a:srgbClr val="2C3E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200" b="0" i="1" smtClean="0">
                                  <a:solidFill>
                                    <a:srgbClr val="2C3E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/>
                                  <a:ea typeface="Cambria Math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200" dirty="0">
                  <a:solidFill>
                    <a:srgbClr val="2C3E50"/>
                  </a:solidFill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582" y="1367347"/>
                <a:ext cx="3652090" cy="847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838783" y="6395530"/>
                <a:ext cx="406914" cy="276009"/>
              </a:xfrm>
              <a:prstGeom prst="rect">
                <a:avLst/>
              </a:prstGeom>
              <a:solidFill>
                <a:srgbClr val="2C3E50"/>
              </a:solidFill>
              <a:ln w="317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1600" dirty="0">
                  <a:solidFill>
                    <a:schemeClr val="bg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783" y="6395530"/>
                <a:ext cx="406914" cy="2760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1750">
                <a:noFill/>
                <a:prstDash val="sys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048000" y="4356802"/>
                <a:ext cx="479393" cy="276009"/>
              </a:xfrm>
              <a:prstGeom prst="rect">
                <a:avLst/>
              </a:prstGeom>
              <a:solidFill>
                <a:srgbClr val="2C3E50"/>
              </a:solidFill>
              <a:ln w="317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1600" dirty="0">
                  <a:solidFill>
                    <a:schemeClr val="bg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356802"/>
                <a:ext cx="479393" cy="276009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  <a:ln w="31750">
                <a:noFill/>
                <a:prstDash val="sys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image_icon_title"/>
          <p:cNvSpPr/>
          <p:nvPr/>
        </p:nvSpPr>
        <p:spPr>
          <a:xfrm>
            <a:off x="697609" y="537686"/>
            <a:ext cx="666371" cy="662782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963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ectangle_title"/>
          <p:cNvSpPr/>
          <p:nvPr/>
        </p:nvSpPr>
        <p:spPr>
          <a:xfrm>
            <a:off x="1029000" y="537686"/>
            <a:ext cx="3130046" cy="662782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_title"/>
          <p:cNvSpPr txBox="1"/>
          <p:nvPr/>
        </p:nvSpPr>
        <p:spPr>
          <a:xfrm>
            <a:off x="1483200" y="607467"/>
            <a:ext cx="57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ea typeface="微軟正黑體" panose="020B0604030504040204" pitchFamily="34" charset="-120"/>
              </a:rPr>
              <a:t>Autocorrelation</a:t>
            </a:r>
            <a:endParaRPr lang="zh-TW" altLang="en-US" sz="28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17</a:t>
            </a:fld>
            <a:endParaRPr lang="zh-TW" altLang="en-US"/>
          </a:p>
        </p:txBody>
      </p:sp>
      <p:grpSp>
        <p:nvGrpSpPr>
          <p:cNvPr id="112" name="群組 111"/>
          <p:cNvGrpSpPr/>
          <p:nvPr/>
        </p:nvGrpSpPr>
        <p:grpSpPr>
          <a:xfrm>
            <a:off x="2136310" y="2684458"/>
            <a:ext cx="4699136" cy="3285196"/>
            <a:chOff x="4619623" y="2684471"/>
            <a:chExt cx="4699136" cy="3285196"/>
          </a:xfrm>
        </p:grpSpPr>
        <p:pic>
          <p:nvPicPr>
            <p:cNvPr id="113" name="圖片 1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659" y="2821631"/>
              <a:ext cx="2150366" cy="1427120"/>
            </a:xfrm>
            <a:prstGeom prst="rect">
              <a:avLst/>
            </a:prstGeom>
          </p:spPr>
        </p:pic>
        <p:pic>
          <p:nvPicPr>
            <p:cNvPr id="114" name="圖片 1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0860" y="4542547"/>
              <a:ext cx="2150366" cy="1427120"/>
            </a:xfrm>
            <a:prstGeom prst="rect">
              <a:avLst/>
            </a:prstGeom>
          </p:spPr>
        </p:pic>
        <p:sp>
          <p:nvSpPr>
            <p:cNvPr id="115" name="矩形 114"/>
            <p:cNvSpPr/>
            <p:nvPr/>
          </p:nvSpPr>
          <p:spPr>
            <a:xfrm>
              <a:off x="4619623" y="2684471"/>
              <a:ext cx="2425568" cy="156427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矩形 115"/>
            <p:cNvSpPr/>
            <p:nvPr/>
          </p:nvSpPr>
          <p:spPr>
            <a:xfrm>
              <a:off x="7065267" y="4405387"/>
              <a:ext cx="2253492" cy="156427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7" name="直線接點 116"/>
            <p:cNvCxnSpPr/>
            <p:nvPr/>
          </p:nvCxnSpPr>
          <p:spPr>
            <a:xfrm flipH="1">
              <a:off x="7063616" y="2684472"/>
              <a:ext cx="1" cy="3285195"/>
            </a:xfrm>
            <a:prstGeom prst="line">
              <a:avLst/>
            </a:prstGeom>
            <a:ln w="25400">
              <a:solidFill>
                <a:srgbClr val="0A9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接點 117"/>
            <p:cNvCxnSpPr/>
            <p:nvPr/>
          </p:nvCxnSpPr>
          <p:spPr>
            <a:xfrm>
              <a:off x="7058025" y="2684472"/>
              <a:ext cx="0" cy="3285195"/>
            </a:xfrm>
            <a:prstGeom prst="line">
              <a:avLst/>
            </a:prstGeom>
            <a:ln w="25400">
              <a:solidFill>
                <a:srgbClr val="0A9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矩形 121"/>
          <p:cNvSpPr/>
          <p:nvPr/>
        </p:nvSpPr>
        <p:spPr>
          <a:xfrm>
            <a:off x="79887" y="2505600"/>
            <a:ext cx="7010400" cy="385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8" name="群組 97"/>
          <p:cNvGrpSpPr/>
          <p:nvPr/>
        </p:nvGrpSpPr>
        <p:grpSpPr>
          <a:xfrm>
            <a:off x="2136310" y="2684462"/>
            <a:ext cx="4615673" cy="3285196"/>
            <a:chOff x="4619623" y="2684471"/>
            <a:chExt cx="4615673" cy="3285196"/>
          </a:xfrm>
        </p:grpSpPr>
        <p:pic>
          <p:nvPicPr>
            <p:cNvPr id="99" name="圖片 9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659" y="2821631"/>
              <a:ext cx="2150366" cy="1427120"/>
            </a:xfrm>
            <a:prstGeom prst="rect">
              <a:avLst/>
            </a:prstGeom>
          </p:spPr>
        </p:pic>
        <p:pic>
          <p:nvPicPr>
            <p:cNvPr id="100" name="圖片 9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3483" y="4542547"/>
              <a:ext cx="2150366" cy="1427120"/>
            </a:xfrm>
            <a:prstGeom prst="rect">
              <a:avLst/>
            </a:prstGeom>
          </p:spPr>
        </p:pic>
        <p:sp>
          <p:nvSpPr>
            <p:cNvPr id="101" name="矩形 100"/>
            <p:cNvSpPr/>
            <p:nvPr/>
          </p:nvSpPr>
          <p:spPr>
            <a:xfrm>
              <a:off x="4619623" y="2684471"/>
              <a:ext cx="2371733" cy="156427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7065267" y="4405387"/>
              <a:ext cx="2170029" cy="156427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3" name="直線接點 102"/>
            <p:cNvCxnSpPr/>
            <p:nvPr/>
          </p:nvCxnSpPr>
          <p:spPr>
            <a:xfrm flipH="1">
              <a:off x="6976239" y="2684472"/>
              <a:ext cx="1" cy="3285195"/>
            </a:xfrm>
            <a:prstGeom prst="line">
              <a:avLst/>
            </a:prstGeom>
            <a:ln w="25400">
              <a:solidFill>
                <a:srgbClr val="0A9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接點 103"/>
            <p:cNvCxnSpPr/>
            <p:nvPr/>
          </p:nvCxnSpPr>
          <p:spPr>
            <a:xfrm>
              <a:off x="7058025" y="2684472"/>
              <a:ext cx="0" cy="3285195"/>
            </a:xfrm>
            <a:prstGeom prst="line">
              <a:avLst/>
            </a:prstGeom>
            <a:ln w="25400">
              <a:solidFill>
                <a:srgbClr val="0A9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矩形 120"/>
          <p:cNvSpPr/>
          <p:nvPr/>
        </p:nvSpPr>
        <p:spPr>
          <a:xfrm>
            <a:off x="79887" y="2505600"/>
            <a:ext cx="7010400" cy="385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1" name="群組 90"/>
          <p:cNvGrpSpPr/>
          <p:nvPr/>
        </p:nvGrpSpPr>
        <p:grpSpPr>
          <a:xfrm>
            <a:off x="2136310" y="2684465"/>
            <a:ext cx="4469917" cy="3285196"/>
            <a:chOff x="4619623" y="2684471"/>
            <a:chExt cx="4469917" cy="3285196"/>
          </a:xfrm>
        </p:grpSpPr>
        <p:pic>
          <p:nvPicPr>
            <p:cNvPr id="92" name="圖片 9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659" y="2821631"/>
              <a:ext cx="2150366" cy="1427120"/>
            </a:xfrm>
            <a:prstGeom prst="rect">
              <a:avLst/>
            </a:prstGeom>
          </p:spPr>
        </p:pic>
        <p:pic>
          <p:nvPicPr>
            <p:cNvPr id="93" name="圖片 9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358" y="4542547"/>
              <a:ext cx="2150366" cy="1427120"/>
            </a:xfrm>
            <a:prstGeom prst="rect">
              <a:avLst/>
            </a:prstGeom>
          </p:spPr>
        </p:pic>
        <p:sp>
          <p:nvSpPr>
            <p:cNvPr id="94" name="矩形 93"/>
            <p:cNvSpPr/>
            <p:nvPr/>
          </p:nvSpPr>
          <p:spPr>
            <a:xfrm>
              <a:off x="4619623" y="2684471"/>
              <a:ext cx="2260735" cy="156427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7065268" y="4405387"/>
              <a:ext cx="2024272" cy="156427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6" name="直線接點 95"/>
            <p:cNvCxnSpPr/>
            <p:nvPr/>
          </p:nvCxnSpPr>
          <p:spPr>
            <a:xfrm flipH="1">
              <a:off x="6873114" y="2684472"/>
              <a:ext cx="1" cy="3285195"/>
            </a:xfrm>
            <a:prstGeom prst="line">
              <a:avLst/>
            </a:prstGeom>
            <a:ln w="25400">
              <a:solidFill>
                <a:srgbClr val="0A9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/>
            <p:cNvCxnSpPr/>
            <p:nvPr/>
          </p:nvCxnSpPr>
          <p:spPr>
            <a:xfrm>
              <a:off x="7058025" y="2684472"/>
              <a:ext cx="0" cy="3285195"/>
            </a:xfrm>
            <a:prstGeom prst="line">
              <a:avLst/>
            </a:prstGeom>
            <a:ln w="25400">
              <a:solidFill>
                <a:srgbClr val="0A9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矩形 119"/>
          <p:cNvSpPr/>
          <p:nvPr/>
        </p:nvSpPr>
        <p:spPr>
          <a:xfrm>
            <a:off x="79887" y="2505600"/>
            <a:ext cx="7010400" cy="385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2136310" y="2684468"/>
            <a:ext cx="2807595" cy="3285196"/>
            <a:chOff x="4619623" y="2684471"/>
            <a:chExt cx="2807595" cy="3285196"/>
          </a:xfrm>
        </p:grpSpPr>
        <p:pic>
          <p:nvPicPr>
            <p:cNvPr id="85" name="圖片 8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659" y="2821631"/>
              <a:ext cx="2150366" cy="1427120"/>
            </a:xfrm>
            <a:prstGeom prst="rect">
              <a:avLst/>
            </a:prstGeom>
          </p:spPr>
        </p:pic>
        <p:pic>
          <p:nvPicPr>
            <p:cNvPr id="86" name="圖片 8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6145" y="4542547"/>
              <a:ext cx="2150366" cy="1427120"/>
            </a:xfrm>
            <a:prstGeom prst="rect">
              <a:avLst/>
            </a:prstGeom>
          </p:spPr>
        </p:pic>
        <p:sp>
          <p:nvSpPr>
            <p:cNvPr id="87" name="矩形 86"/>
            <p:cNvSpPr/>
            <p:nvPr/>
          </p:nvSpPr>
          <p:spPr>
            <a:xfrm>
              <a:off x="4619623" y="2684471"/>
              <a:ext cx="566521" cy="156427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7065268" y="4405387"/>
              <a:ext cx="361950" cy="156427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9" name="直線接點 88"/>
            <p:cNvCxnSpPr/>
            <p:nvPr/>
          </p:nvCxnSpPr>
          <p:spPr>
            <a:xfrm flipH="1">
              <a:off x="5178901" y="2684472"/>
              <a:ext cx="1" cy="3285195"/>
            </a:xfrm>
            <a:prstGeom prst="line">
              <a:avLst/>
            </a:prstGeom>
            <a:ln w="25400">
              <a:solidFill>
                <a:srgbClr val="0A9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>
              <a:off x="7058025" y="2684472"/>
              <a:ext cx="0" cy="3285195"/>
            </a:xfrm>
            <a:prstGeom prst="line">
              <a:avLst/>
            </a:prstGeom>
            <a:ln w="25400">
              <a:solidFill>
                <a:srgbClr val="0A9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矩形 118"/>
          <p:cNvSpPr/>
          <p:nvPr/>
        </p:nvSpPr>
        <p:spPr>
          <a:xfrm>
            <a:off x="79887" y="2505600"/>
            <a:ext cx="7010400" cy="385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4" name="群組 73"/>
          <p:cNvGrpSpPr/>
          <p:nvPr/>
        </p:nvGrpSpPr>
        <p:grpSpPr>
          <a:xfrm>
            <a:off x="2136311" y="2684470"/>
            <a:ext cx="2807594" cy="3285196"/>
            <a:chOff x="4619624" y="2684471"/>
            <a:chExt cx="2807594" cy="3285196"/>
          </a:xfrm>
        </p:grpSpPr>
        <p:pic>
          <p:nvPicPr>
            <p:cNvPr id="75" name="圖片 7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659" y="2821631"/>
              <a:ext cx="2150366" cy="1427120"/>
            </a:xfrm>
            <a:prstGeom prst="rect">
              <a:avLst/>
            </a:prstGeom>
          </p:spPr>
        </p:pic>
        <p:pic>
          <p:nvPicPr>
            <p:cNvPr id="76" name="圖片 7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478" y="4542547"/>
              <a:ext cx="2150366" cy="1427120"/>
            </a:xfrm>
            <a:prstGeom prst="rect">
              <a:avLst/>
            </a:prstGeom>
          </p:spPr>
        </p:pic>
        <p:sp>
          <p:nvSpPr>
            <p:cNvPr id="77" name="矩形 76"/>
            <p:cNvSpPr/>
            <p:nvPr/>
          </p:nvSpPr>
          <p:spPr>
            <a:xfrm>
              <a:off x="4619624" y="2684471"/>
              <a:ext cx="499854" cy="156427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7065268" y="4405387"/>
              <a:ext cx="361950" cy="156427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9" name="直線接點 78"/>
            <p:cNvCxnSpPr/>
            <p:nvPr/>
          </p:nvCxnSpPr>
          <p:spPr>
            <a:xfrm flipH="1">
              <a:off x="5112234" y="2684472"/>
              <a:ext cx="1" cy="3285195"/>
            </a:xfrm>
            <a:prstGeom prst="line">
              <a:avLst/>
            </a:prstGeom>
            <a:ln w="25400">
              <a:solidFill>
                <a:srgbClr val="0A9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接點 79"/>
            <p:cNvCxnSpPr/>
            <p:nvPr/>
          </p:nvCxnSpPr>
          <p:spPr>
            <a:xfrm>
              <a:off x="7058025" y="2684472"/>
              <a:ext cx="0" cy="3285195"/>
            </a:xfrm>
            <a:prstGeom prst="line">
              <a:avLst/>
            </a:prstGeom>
            <a:ln w="25400">
              <a:solidFill>
                <a:srgbClr val="0A9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/>
          <p:cNvSpPr/>
          <p:nvPr/>
        </p:nvSpPr>
        <p:spPr>
          <a:xfrm>
            <a:off x="78912" y="2505075"/>
            <a:ext cx="7010400" cy="385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7" name="群組 66"/>
          <p:cNvGrpSpPr/>
          <p:nvPr/>
        </p:nvGrpSpPr>
        <p:grpSpPr>
          <a:xfrm>
            <a:off x="2136311" y="2684470"/>
            <a:ext cx="2807594" cy="3285196"/>
            <a:chOff x="4619624" y="2684471"/>
            <a:chExt cx="2807594" cy="3285196"/>
          </a:xfrm>
        </p:grpSpPr>
        <p:pic>
          <p:nvPicPr>
            <p:cNvPr id="68" name="圖片 6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659" y="2821631"/>
              <a:ext cx="2150366" cy="1427120"/>
            </a:xfrm>
            <a:prstGeom prst="rect">
              <a:avLst/>
            </a:prstGeom>
          </p:spPr>
        </p:pic>
        <p:pic>
          <p:nvPicPr>
            <p:cNvPr id="69" name="圖片 6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054" y="4542547"/>
              <a:ext cx="2150366" cy="1427120"/>
            </a:xfrm>
            <a:prstGeom prst="rect">
              <a:avLst/>
            </a:prstGeom>
          </p:spPr>
        </p:pic>
        <p:sp>
          <p:nvSpPr>
            <p:cNvPr id="70" name="矩形 69"/>
            <p:cNvSpPr/>
            <p:nvPr/>
          </p:nvSpPr>
          <p:spPr>
            <a:xfrm>
              <a:off x="4619624" y="2684471"/>
              <a:ext cx="433185" cy="156427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7065268" y="4405387"/>
              <a:ext cx="361950" cy="156427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2" name="直線接點 71"/>
            <p:cNvCxnSpPr/>
            <p:nvPr/>
          </p:nvCxnSpPr>
          <p:spPr>
            <a:xfrm flipH="1">
              <a:off x="5052810" y="2684472"/>
              <a:ext cx="1" cy="3285195"/>
            </a:xfrm>
            <a:prstGeom prst="line">
              <a:avLst/>
            </a:prstGeom>
            <a:ln w="25400">
              <a:solidFill>
                <a:srgbClr val="0A9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>
              <a:off x="7058025" y="2684472"/>
              <a:ext cx="0" cy="3285195"/>
            </a:xfrm>
            <a:prstGeom prst="line">
              <a:avLst/>
            </a:prstGeom>
            <a:ln w="25400">
              <a:solidFill>
                <a:srgbClr val="0A9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矩形 81"/>
          <p:cNvSpPr/>
          <p:nvPr/>
        </p:nvSpPr>
        <p:spPr>
          <a:xfrm>
            <a:off x="78912" y="2505075"/>
            <a:ext cx="7010400" cy="385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2136312" y="2684471"/>
            <a:ext cx="2800350" cy="3285196"/>
            <a:chOff x="4619625" y="2684471"/>
            <a:chExt cx="2800350" cy="3285196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659" y="2821631"/>
              <a:ext cx="2150366" cy="1427120"/>
            </a:xfrm>
            <a:prstGeom prst="rect">
              <a:avLst/>
            </a:prstGeom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384" y="4542547"/>
              <a:ext cx="2150366" cy="142712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4619625" y="2684471"/>
              <a:ext cx="361950" cy="156427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058025" y="4405387"/>
              <a:ext cx="361950" cy="156427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0" name="直線接點 29"/>
            <p:cNvCxnSpPr/>
            <p:nvPr/>
          </p:nvCxnSpPr>
          <p:spPr>
            <a:xfrm flipH="1">
              <a:off x="4986140" y="2684472"/>
              <a:ext cx="1" cy="3285195"/>
            </a:xfrm>
            <a:prstGeom prst="line">
              <a:avLst/>
            </a:prstGeom>
            <a:ln w="25400">
              <a:solidFill>
                <a:srgbClr val="0A9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>
              <a:off x="7058025" y="2684472"/>
              <a:ext cx="0" cy="3285195"/>
            </a:xfrm>
            <a:prstGeom prst="line">
              <a:avLst/>
            </a:prstGeom>
            <a:ln w="25400">
              <a:solidFill>
                <a:srgbClr val="0A9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矩形 82"/>
          <p:cNvSpPr/>
          <p:nvPr/>
        </p:nvSpPr>
        <p:spPr>
          <a:xfrm>
            <a:off x="78912" y="2505074"/>
            <a:ext cx="7010400" cy="385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1" name="群組 60"/>
          <p:cNvGrpSpPr/>
          <p:nvPr/>
        </p:nvGrpSpPr>
        <p:grpSpPr>
          <a:xfrm>
            <a:off x="2424346" y="2684471"/>
            <a:ext cx="2150366" cy="3285195"/>
            <a:chOff x="4907659" y="2684472"/>
            <a:chExt cx="2150366" cy="3285195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659" y="2821631"/>
              <a:ext cx="2150366" cy="1427120"/>
            </a:xfrm>
            <a:prstGeom prst="rect">
              <a:avLst/>
            </a:prstGeom>
          </p:spPr>
        </p:pic>
        <p:pic>
          <p:nvPicPr>
            <p:cNvPr id="63" name="圖片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659" y="4542547"/>
              <a:ext cx="2150366" cy="1427120"/>
            </a:xfrm>
            <a:prstGeom prst="rect">
              <a:avLst/>
            </a:prstGeom>
          </p:spPr>
        </p:pic>
        <p:cxnSp>
          <p:nvCxnSpPr>
            <p:cNvPr id="64" name="直線接點 63"/>
            <p:cNvCxnSpPr/>
            <p:nvPr/>
          </p:nvCxnSpPr>
          <p:spPr>
            <a:xfrm flipH="1">
              <a:off x="4907660" y="2684472"/>
              <a:ext cx="1" cy="3285195"/>
            </a:xfrm>
            <a:prstGeom prst="line">
              <a:avLst/>
            </a:prstGeom>
            <a:ln w="25400">
              <a:solidFill>
                <a:srgbClr val="0A9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/>
            <p:nvPr/>
          </p:nvCxnSpPr>
          <p:spPr>
            <a:xfrm>
              <a:off x="7058025" y="2684472"/>
              <a:ext cx="0" cy="3285195"/>
            </a:xfrm>
            <a:prstGeom prst="line">
              <a:avLst/>
            </a:prstGeom>
            <a:ln w="25400">
              <a:solidFill>
                <a:srgbClr val="0A9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/>
              <p:cNvSpPr/>
              <p:nvPr/>
            </p:nvSpPr>
            <p:spPr>
              <a:xfrm>
                <a:off x="2830919" y="1298405"/>
                <a:ext cx="6727483" cy="1015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solidFill>
                                <a:srgbClr val="2C3E5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200" i="1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200" i="1" smtClean="0">
                              <a:solidFill>
                                <a:srgbClr val="0A9B7E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altLang="zh-TW" sz="2200" i="1">
                          <a:solidFill>
                            <a:srgbClr val="2C3E5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200" i="1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200" i="1">
                              <a:solidFill>
                                <a:srgbClr val="2C3E50"/>
                              </a:solidFill>
                              <a:latin typeface="Cambria Math"/>
                            </a:rPr>
                            <m:t>𝑚</m:t>
                          </m:r>
                          <m:r>
                            <a:rPr lang="en-US" altLang="zh-TW" sz="2200" i="1">
                              <a:solidFill>
                                <a:srgbClr val="2C3E50"/>
                              </a:solidFill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200" i="1">
                              <a:solidFill>
                                <a:srgbClr val="2C3E5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200" i="1">
                              <a:solidFill>
                                <a:srgbClr val="2C3E5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zh-TW" sz="2200" i="1">
                              <a:solidFill>
                                <a:srgbClr val="2C3E50"/>
                              </a:solidFill>
                              <a:latin typeface="Cambria Math"/>
                              <a:ea typeface="Cambria Math"/>
                            </a:rPr>
                            <m:t>𝑤</m:t>
                          </m:r>
                          <m:d>
                            <m:dPr>
                              <m:ctrlP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rgbClr val="2C3E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zh-TW" sz="2200" i="1">
                              <a:solidFill>
                                <a:srgbClr val="2C3E5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TW" sz="2200" i="1" smtClean="0">
                                  <a:solidFill>
                                    <a:srgbClr val="0A9B7E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TW" sz="2200" i="1">
                              <a:solidFill>
                                <a:srgbClr val="2C3E50"/>
                              </a:solidFill>
                              <a:latin typeface="Cambria Math"/>
                            </a:rPr>
                            <m:t>𝑤</m:t>
                          </m:r>
                          <m:d>
                            <m:dPr>
                              <m:ctrlP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rgbClr val="2C3E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200" i="1" smtClean="0">
                                  <a:solidFill>
                                    <a:srgbClr val="0A9B7E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200" dirty="0">
                  <a:solidFill>
                    <a:srgbClr val="2C3E50"/>
                  </a:solidFill>
                </a:endParaRPr>
              </a:p>
            </p:txBody>
          </p:sp>
        </mc:Choice>
        <mc:Fallback xmlns="">
          <p:sp>
            <p:nvSpPr>
              <p:cNvPr id="123" name="矩形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919" y="1298405"/>
                <a:ext cx="6727483" cy="1015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群組 23"/>
          <p:cNvGrpSpPr/>
          <p:nvPr/>
        </p:nvGrpSpPr>
        <p:grpSpPr>
          <a:xfrm>
            <a:off x="379949" y="2456084"/>
            <a:ext cx="5897282" cy="4215455"/>
            <a:chOff x="2863262" y="2456084"/>
            <a:chExt cx="5897282" cy="4215455"/>
          </a:xfrm>
        </p:grpSpPr>
        <p:pic>
          <p:nvPicPr>
            <p:cNvPr id="12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943" y="2456084"/>
              <a:ext cx="5436601" cy="4077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矩形 126"/>
                <p:cNvSpPr/>
                <p:nvPr/>
              </p:nvSpPr>
              <p:spPr>
                <a:xfrm>
                  <a:off x="5838783" y="6395530"/>
                  <a:ext cx="406914" cy="276009"/>
                </a:xfrm>
                <a:prstGeom prst="rect">
                  <a:avLst/>
                </a:prstGeom>
                <a:solidFill>
                  <a:srgbClr val="2C3E50"/>
                </a:solidFill>
                <a:ln w="31750"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27" name="矩形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8783" y="6395530"/>
                  <a:ext cx="406914" cy="276009"/>
                </a:xfrm>
                <a:prstGeom prst="rect">
                  <a:avLst/>
                </a:prstGeom>
                <a:blipFill>
                  <a:blip r:embed="rId7"/>
                  <a:stretch>
                    <a:fillRect b="-2222"/>
                  </a:stretch>
                </a:blipFill>
                <a:ln w="31750">
                  <a:noFill/>
                  <a:prstDash val="sysDash"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矩形 127"/>
                <p:cNvSpPr/>
                <p:nvPr/>
              </p:nvSpPr>
              <p:spPr>
                <a:xfrm>
                  <a:off x="2863262" y="4356802"/>
                  <a:ext cx="664132" cy="276009"/>
                </a:xfrm>
                <a:prstGeom prst="rect">
                  <a:avLst/>
                </a:prstGeom>
                <a:solidFill>
                  <a:srgbClr val="2C3E50"/>
                </a:solidFill>
                <a:ln w="31750"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</m:d>
                      </m:oMath>
                    </m:oMathPara>
                  </a14:m>
                  <a:endParaRPr lang="zh-TW" alt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28" name="矩形 1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3262" y="4356802"/>
                  <a:ext cx="664132" cy="276009"/>
                </a:xfrm>
                <a:prstGeom prst="rect">
                  <a:avLst/>
                </a:prstGeom>
                <a:blipFill>
                  <a:blip r:embed="rId8"/>
                  <a:stretch>
                    <a:fillRect l="-917" b="-6667"/>
                  </a:stretch>
                </a:blipFill>
                <a:ln w="31750">
                  <a:noFill/>
                  <a:prstDash val="sysDash"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1" name="image_icon_title"/>
          <p:cNvSpPr/>
          <p:nvPr/>
        </p:nvSpPr>
        <p:spPr>
          <a:xfrm>
            <a:off x="697609" y="537686"/>
            <a:ext cx="666371" cy="662782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17" y="2456084"/>
            <a:ext cx="5049564" cy="403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9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1" grpId="0" animBg="1"/>
      <p:bldP spid="120" grpId="0" animBg="1"/>
      <p:bldP spid="119" grpId="0" animBg="1"/>
      <p:bldP spid="20" grpId="0" animBg="1"/>
      <p:bldP spid="82" grpId="0" animBg="1"/>
      <p:bldP spid="8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ectangle_title"/>
          <p:cNvSpPr/>
          <p:nvPr/>
        </p:nvSpPr>
        <p:spPr>
          <a:xfrm>
            <a:off x="1029000" y="537686"/>
            <a:ext cx="1625710" cy="662782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_title"/>
          <p:cNvSpPr txBox="1"/>
          <p:nvPr/>
        </p:nvSpPr>
        <p:spPr>
          <a:xfrm>
            <a:off x="1483200" y="607467"/>
            <a:ext cx="57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ea typeface="微軟正黑體" panose="020B0604030504040204" pitchFamily="34" charset="-120"/>
              </a:rPr>
              <a:t>Pitch</a:t>
            </a:r>
            <a:endParaRPr lang="zh-TW" altLang="en-US" sz="2800" dirty="0"/>
          </a:p>
        </p:txBody>
      </p:sp>
      <p:sp>
        <p:nvSpPr>
          <p:cNvPr id="14" name="text_content"/>
          <p:cNvSpPr txBox="1"/>
          <p:nvPr/>
        </p:nvSpPr>
        <p:spPr>
          <a:xfrm>
            <a:off x="697609" y="1350130"/>
            <a:ext cx="11224760" cy="1020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音高</a:t>
            </a:r>
            <a:r>
              <a:rPr lang="en-US" altLang="zh-TW" sz="2600" dirty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(Pitch)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代表聲音頻率的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高低</a:t>
            </a:r>
            <a:endParaRPr lang="en-US" altLang="zh-TW" sz="2600" dirty="0" smtClean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計算</a:t>
            </a:r>
            <a:endParaRPr lang="zh-TW" altLang="en-US" sz="2600" dirty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1933575" y="1899516"/>
            <a:ext cx="4048125" cy="409575"/>
          </a:xfrm>
          <a:prstGeom prst="roundRect">
            <a:avLst>
              <a:gd name="adj" fmla="val 50000"/>
            </a:avLst>
          </a:prstGeom>
          <a:noFill/>
          <a:ln>
            <a:solidFill>
              <a:srgbClr val="B63D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</a:pPr>
            <a:r>
              <a:rPr lang="zh-TW" altLang="en-US" dirty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基本頻率</a:t>
            </a:r>
            <a:r>
              <a:rPr lang="en-US" altLang="zh-TW" dirty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(Fundamental Frequency)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6524624" y="1899516"/>
            <a:ext cx="4048125" cy="409575"/>
          </a:xfrm>
          <a:prstGeom prst="roundRect">
            <a:avLst>
              <a:gd name="adj" fmla="val 50000"/>
            </a:avLst>
          </a:prstGeom>
          <a:noFill/>
          <a:ln>
            <a:solidFill>
              <a:srgbClr val="B63D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</a:pPr>
            <a:r>
              <a:rPr lang="zh-TW" altLang="en-US" dirty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基本週期</a:t>
            </a:r>
            <a:r>
              <a:rPr lang="en-US" altLang="zh-TW" dirty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(Fundamental Period)</a:t>
            </a:r>
            <a:r>
              <a:rPr lang="zh-TW" altLang="en-US" dirty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倒數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945" y="2456086"/>
            <a:ext cx="5436598" cy="407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17"/>
          <p:cNvSpPr/>
          <p:nvPr/>
        </p:nvSpPr>
        <p:spPr>
          <a:xfrm>
            <a:off x="6066926" y="1952357"/>
            <a:ext cx="450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altLang="zh-TW" sz="1400" dirty="0" smtClean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i.e.,</a:t>
            </a:r>
            <a:endParaRPr lang="zh-TW" altLang="en-US" sz="1400" dirty="0">
              <a:solidFill>
                <a:srgbClr val="B63D66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image_icon_title"/>
          <p:cNvSpPr/>
          <p:nvPr/>
        </p:nvSpPr>
        <p:spPr>
          <a:xfrm>
            <a:off x="697609" y="537686"/>
            <a:ext cx="666371" cy="66278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557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ectangle_title"/>
          <p:cNvSpPr/>
          <p:nvPr/>
        </p:nvSpPr>
        <p:spPr>
          <a:xfrm>
            <a:off x="1029000" y="537686"/>
            <a:ext cx="1625710" cy="662782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_title"/>
          <p:cNvSpPr txBox="1"/>
          <p:nvPr/>
        </p:nvSpPr>
        <p:spPr>
          <a:xfrm>
            <a:off x="1483200" y="607467"/>
            <a:ext cx="57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ea typeface="微軟正黑體" panose="020B0604030504040204" pitchFamily="34" charset="-120"/>
              </a:rPr>
              <a:t>Pitch</a:t>
            </a:r>
            <a:endParaRPr lang="zh-TW" altLang="en-US" sz="2800" dirty="0"/>
          </a:p>
        </p:txBody>
      </p:sp>
      <p:sp>
        <p:nvSpPr>
          <p:cNvPr id="14" name="text_content"/>
          <p:cNvSpPr txBox="1"/>
          <p:nvPr/>
        </p:nvSpPr>
        <p:spPr>
          <a:xfrm>
            <a:off x="697609" y="1350130"/>
            <a:ext cx="112247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可透過</a:t>
            </a:r>
            <a:r>
              <a:rPr lang="en-US" altLang="zh-TW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Auto correlation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計算週期，再轉為音高</a:t>
            </a:r>
            <a:endParaRPr lang="en-US" altLang="zh-TW" sz="2600" dirty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945" y="2456086"/>
            <a:ext cx="5436598" cy="407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直線接點 61"/>
          <p:cNvCxnSpPr/>
          <p:nvPr/>
        </p:nvCxnSpPr>
        <p:spPr>
          <a:xfrm>
            <a:off x="6363073" y="2504549"/>
            <a:ext cx="0" cy="3909567"/>
          </a:xfrm>
          <a:prstGeom prst="line">
            <a:avLst/>
          </a:prstGeom>
          <a:ln w="12700">
            <a:solidFill>
              <a:srgbClr val="B63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6363073" y="2504549"/>
            <a:ext cx="1890641" cy="589548"/>
          </a:xfrm>
          <a:prstGeom prst="rect">
            <a:avLst/>
          </a:prstGeom>
          <a:solidFill>
            <a:srgbClr val="B63D66"/>
          </a:solidFill>
          <a:ln w="317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4.</a:t>
            </a:r>
            <a:r>
              <a:rPr lang="zh-TW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即可求出其中一個音</a:t>
            </a:r>
            <a:r>
              <a:rPr lang="zh-TW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框</a:t>
            </a:r>
            <a:r>
              <a:rPr lang="zh-TW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的音高</a:t>
            </a:r>
            <a:endParaRPr lang="zh-TW" altLang="en-US" sz="16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943" y="2456084"/>
            <a:ext cx="5436601" cy="4077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ag"/>
          <p:cNvSpPr/>
          <p:nvPr/>
        </p:nvSpPr>
        <p:spPr>
          <a:xfrm>
            <a:off x="1047519" y="2504549"/>
            <a:ext cx="1866671" cy="469949"/>
          </a:xfrm>
          <a:prstGeom prst="homePlat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Frame 113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55" name="直線接點 54"/>
          <p:cNvCxnSpPr/>
          <p:nvPr/>
        </p:nvCxnSpPr>
        <p:spPr>
          <a:xfrm>
            <a:off x="4038600" y="2256350"/>
            <a:ext cx="0" cy="4157766"/>
          </a:xfrm>
          <a:prstGeom prst="line">
            <a:avLst/>
          </a:prstGeom>
          <a:ln w="12700">
            <a:solidFill>
              <a:srgbClr val="B63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>
            <a:off x="4171950" y="2256350"/>
            <a:ext cx="0" cy="4157766"/>
          </a:xfrm>
          <a:prstGeom prst="line">
            <a:avLst/>
          </a:prstGeom>
          <a:ln w="12700">
            <a:solidFill>
              <a:srgbClr val="B63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4305300" y="2256350"/>
            <a:ext cx="0" cy="4157766"/>
          </a:xfrm>
          <a:prstGeom prst="line">
            <a:avLst/>
          </a:prstGeom>
          <a:ln w="12700">
            <a:solidFill>
              <a:srgbClr val="B63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4445000" y="2256350"/>
            <a:ext cx="0" cy="4157766"/>
          </a:xfrm>
          <a:prstGeom prst="line">
            <a:avLst/>
          </a:prstGeom>
          <a:ln w="12700">
            <a:solidFill>
              <a:srgbClr val="B63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>
            <a:off x="4572000" y="2256350"/>
            <a:ext cx="0" cy="4157766"/>
          </a:xfrm>
          <a:prstGeom prst="line">
            <a:avLst/>
          </a:prstGeom>
          <a:ln w="12700">
            <a:solidFill>
              <a:srgbClr val="B63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081273" y="1983865"/>
            <a:ext cx="3914818" cy="361385"/>
          </a:xfrm>
          <a:prstGeom prst="rect">
            <a:avLst/>
          </a:prstGeom>
          <a:solidFill>
            <a:srgbClr val="B63D66"/>
          </a:solidFill>
          <a:ln w="317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1.</a:t>
            </a:r>
            <a:r>
              <a:rPr lang="zh-TW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圖中兩波峰的距離差不多為一個週期</a:t>
            </a:r>
            <a:endParaRPr lang="zh-TW" altLang="en-US" sz="16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081273" y="6322324"/>
            <a:ext cx="2756020" cy="361385"/>
          </a:xfrm>
          <a:prstGeom prst="rect">
            <a:avLst/>
          </a:prstGeom>
          <a:solidFill>
            <a:srgbClr val="B63D66"/>
          </a:solidFill>
          <a:ln w="317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2.</a:t>
            </a:r>
            <a:r>
              <a:rPr lang="zh-TW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計算前幾個週期的平均</a:t>
            </a:r>
            <a:endParaRPr lang="zh-TW" altLang="en-US" sz="16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548301" y="4081772"/>
            <a:ext cx="2320089" cy="601066"/>
          </a:xfrm>
          <a:prstGeom prst="rect">
            <a:avLst/>
          </a:prstGeom>
          <a:solidFill>
            <a:srgbClr val="B63D66"/>
          </a:solidFill>
          <a:ln w="317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3.</a:t>
            </a:r>
            <a:r>
              <a:rPr lang="zh-TW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根據取樣頻率，換算為以秒為單位的頻率</a:t>
            </a:r>
            <a:endParaRPr lang="zh-TW" altLang="en-US" sz="16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1" name="image_icon_title"/>
          <p:cNvSpPr/>
          <p:nvPr/>
        </p:nvSpPr>
        <p:spPr>
          <a:xfrm>
            <a:off x="697609" y="537686"/>
            <a:ext cx="666371" cy="66278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43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20" grpId="1" animBg="1"/>
      <p:bldP spid="30" grpId="0" animBg="1"/>
      <p:bldP spid="30" grpId="1" animBg="1"/>
      <p:bldP spid="37" grpId="0" animBg="1"/>
      <p:bldP spid="3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2_rectangle_content"/>
          <p:cNvSpPr/>
          <p:nvPr/>
        </p:nvSpPr>
        <p:spPr>
          <a:xfrm>
            <a:off x="7682484" y="3514901"/>
            <a:ext cx="3994678" cy="9577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2_text_content"/>
          <p:cNvSpPr txBox="1"/>
          <p:nvPr/>
        </p:nvSpPr>
        <p:spPr>
          <a:xfrm>
            <a:off x="7833469" y="4656131"/>
            <a:ext cx="43585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2C3E50"/>
                </a:solidFill>
              </a:rPr>
              <a:t>● Energy</a:t>
            </a:r>
          </a:p>
          <a:p>
            <a:r>
              <a:rPr lang="en-US" altLang="zh-TW" sz="1600" dirty="0">
                <a:solidFill>
                  <a:srgbClr val="2C3E50"/>
                </a:solidFill>
              </a:rPr>
              <a:t>● </a:t>
            </a:r>
            <a:r>
              <a:rPr lang="en-US" altLang="zh-TW" sz="1600" dirty="0" smtClean="0">
                <a:solidFill>
                  <a:srgbClr val="2C3E50"/>
                </a:solidFill>
              </a:rPr>
              <a:t>Zero </a:t>
            </a:r>
            <a:r>
              <a:rPr lang="en-US" altLang="zh-TW" sz="1600" dirty="0">
                <a:solidFill>
                  <a:srgbClr val="2C3E50"/>
                </a:solidFill>
              </a:rPr>
              <a:t>Crossing Rate</a:t>
            </a:r>
          </a:p>
          <a:p>
            <a:r>
              <a:rPr lang="en-US" altLang="zh-TW" sz="1600" dirty="0">
                <a:solidFill>
                  <a:srgbClr val="2C3E50"/>
                </a:solidFill>
              </a:rPr>
              <a:t>● </a:t>
            </a:r>
            <a:r>
              <a:rPr lang="en-US" altLang="zh-TW" sz="1600" dirty="0" smtClean="0">
                <a:solidFill>
                  <a:srgbClr val="2C3E50"/>
                </a:solidFill>
              </a:rPr>
              <a:t>Autocorrelation</a:t>
            </a:r>
            <a:endParaRPr lang="en-US" altLang="zh-TW" sz="1600" dirty="0">
              <a:solidFill>
                <a:srgbClr val="2C3E50"/>
              </a:solidFill>
            </a:endParaRPr>
          </a:p>
          <a:p>
            <a:r>
              <a:rPr lang="en-US" altLang="zh-TW" sz="1600" dirty="0">
                <a:solidFill>
                  <a:srgbClr val="2C3E50"/>
                </a:solidFill>
              </a:rPr>
              <a:t>● </a:t>
            </a:r>
            <a:r>
              <a:rPr lang="en-US" altLang="zh-TW" sz="1600" dirty="0" smtClean="0">
                <a:solidFill>
                  <a:srgbClr val="2C3E50"/>
                </a:solidFill>
              </a:rPr>
              <a:t>Pitch</a:t>
            </a:r>
            <a:endParaRPr lang="en-US" altLang="zh-TW" sz="1600" dirty="0">
              <a:solidFill>
                <a:srgbClr val="2C3E50"/>
              </a:solidFill>
            </a:endParaRPr>
          </a:p>
          <a:p>
            <a:r>
              <a:rPr lang="en-US" altLang="zh-TW" sz="1600" dirty="0">
                <a:solidFill>
                  <a:srgbClr val="2C3E50"/>
                </a:solidFill>
              </a:rPr>
              <a:t>● </a:t>
            </a:r>
            <a:r>
              <a:rPr lang="en-US" altLang="zh-TW" sz="1600" dirty="0" smtClean="0">
                <a:solidFill>
                  <a:srgbClr val="2C3E50"/>
                </a:solidFill>
              </a:rPr>
              <a:t>End-Point </a:t>
            </a:r>
            <a:r>
              <a:rPr lang="en-US" altLang="zh-TW" sz="1600" dirty="0">
                <a:solidFill>
                  <a:srgbClr val="2C3E50"/>
                </a:solidFill>
              </a:rPr>
              <a:t>Detection</a:t>
            </a:r>
          </a:p>
          <a:p>
            <a:r>
              <a:rPr lang="en-US" altLang="zh-TW" sz="1600" dirty="0">
                <a:solidFill>
                  <a:srgbClr val="2C3E50"/>
                </a:solidFill>
              </a:rPr>
              <a:t>● </a:t>
            </a:r>
            <a:r>
              <a:rPr lang="en-US" altLang="zh-TW" sz="1600" dirty="0" smtClean="0">
                <a:solidFill>
                  <a:srgbClr val="2C3E50"/>
                </a:solidFill>
              </a:rPr>
              <a:t>Timbre</a:t>
            </a:r>
            <a:endParaRPr lang="en-US" altLang="zh-TW" sz="1600" dirty="0">
              <a:solidFill>
                <a:srgbClr val="2C3E50"/>
              </a:solidFill>
              <a:ea typeface="微軟正黑體" panose="020B0604030504040204" pitchFamily="34" charset="-120"/>
            </a:endParaRPr>
          </a:p>
        </p:txBody>
      </p:sp>
      <p:sp>
        <p:nvSpPr>
          <p:cNvPr id="27" name="2_text_title_1"/>
          <p:cNvSpPr txBox="1"/>
          <p:nvPr/>
        </p:nvSpPr>
        <p:spPr>
          <a:xfrm>
            <a:off x="7534800" y="3810279"/>
            <a:ext cx="311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2C3E50"/>
                </a:solidFill>
                <a:ea typeface="微軟正黑體" panose="020B0604030504040204" pitchFamily="34" charset="-120"/>
              </a:rPr>
              <a:t>Speech Analysis</a:t>
            </a:r>
            <a:endParaRPr lang="en-US" altLang="zh-TW" sz="2400" spc="400" dirty="0">
              <a:solidFill>
                <a:srgbClr val="2C3E50"/>
              </a:solidFill>
              <a:ea typeface="微軟正黑體" panose="020B0604030504040204" pitchFamily="34" charset="-120"/>
            </a:endParaRPr>
          </a:p>
        </p:txBody>
      </p:sp>
      <p:sp>
        <p:nvSpPr>
          <p:cNvPr id="28" name="2_rectangle_title"/>
          <p:cNvSpPr/>
          <p:nvPr/>
        </p:nvSpPr>
        <p:spPr>
          <a:xfrm>
            <a:off x="7195270" y="3616806"/>
            <a:ext cx="3994678" cy="957781"/>
          </a:xfrm>
          <a:prstGeom prst="rect">
            <a:avLst/>
          </a:prstGeom>
          <a:solidFill>
            <a:srgbClr val="2C3E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2_text_title_0"/>
          <p:cNvSpPr txBox="1"/>
          <p:nvPr/>
        </p:nvSpPr>
        <p:spPr>
          <a:xfrm>
            <a:off x="7533928" y="3808816"/>
            <a:ext cx="3317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ea typeface="微軟正黑體" panose="020B0604030504040204" pitchFamily="34" charset="-120"/>
              </a:rPr>
              <a:t>Speech Analysis</a:t>
            </a:r>
            <a:endParaRPr lang="en-US" altLang="zh-TW" sz="2800" spc="400" dirty="0">
              <a:solidFill>
                <a:schemeClr val="bg1"/>
              </a:solidFill>
              <a:ea typeface="微軟正黑體" panose="020B0604030504040204" pitchFamily="34" charset="-120"/>
            </a:endParaRPr>
          </a:p>
        </p:txBody>
      </p:sp>
      <p:sp>
        <p:nvSpPr>
          <p:cNvPr id="30" name="2_triangle"/>
          <p:cNvSpPr/>
          <p:nvPr/>
        </p:nvSpPr>
        <p:spPr>
          <a:xfrm rot="16200000">
            <a:off x="6857892" y="3939504"/>
            <a:ext cx="362369" cy="312387"/>
          </a:xfrm>
          <a:prstGeom prst="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2_circle_2"/>
          <p:cNvSpPr/>
          <p:nvPr/>
        </p:nvSpPr>
        <p:spPr>
          <a:xfrm>
            <a:off x="6494285" y="3924799"/>
            <a:ext cx="340557" cy="340557"/>
          </a:xfrm>
          <a:prstGeom prst="ellipse">
            <a:avLst/>
          </a:prstGeom>
          <a:solidFill>
            <a:srgbClr val="0A9B7E"/>
          </a:solidFill>
          <a:ln w="57150">
            <a:solidFill>
              <a:srgbClr val="FB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2" name="2_circle_1"/>
          <p:cNvSpPr/>
          <p:nvPr/>
        </p:nvSpPr>
        <p:spPr>
          <a:xfrm>
            <a:off x="6199331" y="3605673"/>
            <a:ext cx="930465" cy="930465"/>
          </a:xfrm>
          <a:prstGeom prst="ellipse">
            <a:avLst/>
          </a:prstGeom>
          <a:solidFill>
            <a:srgbClr val="2C3E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3" name="2_circle_0"/>
          <p:cNvSpPr/>
          <p:nvPr/>
        </p:nvSpPr>
        <p:spPr>
          <a:xfrm>
            <a:off x="6199810" y="3605673"/>
            <a:ext cx="929507" cy="929507"/>
          </a:xfrm>
          <a:prstGeom prst="ellipse">
            <a:avLst/>
          </a:prstGeom>
          <a:solidFill>
            <a:srgbClr val="FBF1E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4" name="2_circle_image"/>
          <p:cNvSpPr/>
          <p:nvPr/>
        </p:nvSpPr>
        <p:spPr>
          <a:xfrm>
            <a:off x="6146603" y="3577116"/>
            <a:ext cx="1035921" cy="103592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rgbClr val="FB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5" name="1_rectangle_content"/>
          <p:cNvSpPr/>
          <p:nvPr/>
        </p:nvSpPr>
        <p:spPr>
          <a:xfrm>
            <a:off x="1708014" y="2371873"/>
            <a:ext cx="3994678" cy="9577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1_text_content"/>
          <p:cNvSpPr txBox="1"/>
          <p:nvPr/>
        </p:nvSpPr>
        <p:spPr>
          <a:xfrm>
            <a:off x="1964214" y="2465236"/>
            <a:ext cx="4030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2C3E50"/>
                </a:solidFill>
              </a:rPr>
              <a:t>● What is speech?</a:t>
            </a:r>
          </a:p>
          <a:p>
            <a:r>
              <a:rPr lang="en-US" altLang="zh-TW" sz="1600" dirty="0">
                <a:solidFill>
                  <a:srgbClr val="2C3E50"/>
                </a:solidFill>
              </a:rPr>
              <a:t>● </a:t>
            </a:r>
            <a:r>
              <a:rPr lang="en-US" altLang="zh-TW" sz="1600" dirty="0" smtClean="0">
                <a:solidFill>
                  <a:srgbClr val="2C3E50"/>
                </a:solidFill>
              </a:rPr>
              <a:t>Speech </a:t>
            </a:r>
            <a:r>
              <a:rPr lang="en-US" altLang="zh-TW" sz="1600" dirty="0">
                <a:solidFill>
                  <a:srgbClr val="2C3E50"/>
                </a:solidFill>
              </a:rPr>
              <a:t>Sampling</a:t>
            </a:r>
          </a:p>
          <a:p>
            <a:r>
              <a:rPr lang="en-US" altLang="zh-TW" sz="1600" dirty="0">
                <a:solidFill>
                  <a:srgbClr val="2C3E50"/>
                </a:solidFill>
              </a:rPr>
              <a:t>● </a:t>
            </a:r>
            <a:r>
              <a:rPr lang="en-US" altLang="zh-TW" sz="1600" dirty="0" smtClean="0">
                <a:solidFill>
                  <a:srgbClr val="2C3E50"/>
                </a:solidFill>
              </a:rPr>
              <a:t>Basic </a:t>
            </a:r>
            <a:r>
              <a:rPr lang="en-US" altLang="zh-TW" sz="1600" dirty="0">
                <a:solidFill>
                  <a:srgbClr val="2C3E50"/>
                </a:solidFill>
              </a:rPr>
              <a:t>Acoustic Features</a:t>
            </a:r>
          </a:p>
          <a:p>
            <a:r>
              <a:rPr lang="en-US" altLang="zh-TW" sz="1600" dirty="0">
                <a:solidFill>
                  <a:srgbClr val="2C3E50"/>
                </a:solidFill>
              </a:rPr>
              <a:t>● </a:t>
            </a:r>
            <a:r>
              <a:rPr lang="en-US" altLang="zh-TW" sz="1600" dirty="0" smtClean="0">
                <a:solidFill>
                  <a:srgbClr val="2C3E50"/>
                </a:solidFill>
              </a:rPr>
              <a:t>Human </a:t>
            </a:r>
            <a:r>
              <a:rPr lang="en-US" altLang="zh-TW" sz="1600" dirty="0">
                <a:solidFill>
                  <a:srgbClr val="2C3E50"/>
                </a:solidFill>
              </a:rPr>
              <a:t>Voice Production</a:t>
            </a:r>
            <a:endParaRPr lang="zh-TW" altLang="en-US" sz="1600" dirty="0">
              <a:solidFill>
                <a:srgbClr val="2C3E50"/>
              </a:solidFill>
            </a:endParaRPr>
          </a:p>
        </p:txBody>
      </p:sp>
      <p:sp>
        <p:nvSpPr>
          <p:cNvPr id="37" name="1_text_title_1"/>
          <p:cNvSpPr txBox="1"/>
          <p:nvPr/>
        </p:nvSpPr>
        <p:spPr>
          <a:xfrm>
            <a:off x="2440244" y="1631510"/>
            <a:ext cx="19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2C3E50"/>
                </a:solidFill>
                <a:ea typeface="微軟正黑體" panose="020B0604030504040204" pitchFamily="34" charset="-120"/>
              </a:rPr>
              <a:t>Introduction</a:t>
            </a:r>
            <a:endParaRPr lang="zh-TW" altLang="en-US" sz="2800" dirty="0">
              <a:solidFill>
                <a:srgbClr val="2C3E50"/>
              </a:solidFill>
              <a:ea typeface="微軟正黑體" panose="020B0604030504040204" pitchFamily="34" charset="-120"/>
            </a:endParaRPr>
          </a:p>
        </p:txBody>
      </p:sp>
      <p:sp>
        <p:nvSpPr>
          <p:cNvPr id="38" name="1_rectangle_title"/>
          <p:cNvSpPr/>
          <p:nvPr/>
        </p:nvSpPr>
        <p:spPr>
          <a:xfrm>
            <a:off x="2168350" y="1414367"/>
            <a:ext cx="3994678" cy="957781"/>
          </a:xfrm>
          <a:prstGeom prst="rect">
            <a:avLst/>
          </a:prstGeom>
          <a:solidFill>
            <a:srgbClr val="2C3E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1_text_title_0"/>
          <p:cNvSpPr txBox="1"/>
          <p:nvPr/>
        </p:nvSpPr>
        <p:spPr>
          <a:xfrm>
            <a:off x="2440243" y="1631510"/>
            <a:ext cx="19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ea typeface="微軟正黑體" panose="020B0604030504040204" pitchFamily="34" charset="-120"/>
              </a:rPr>
              <a:t>Introduction</a:t>
            </a:r>
            <a:endParaRPr lang="zh-TW" altLang="en-US" sz="2800" dirty="0">
              <a:solidFill>
                <a:schemeClr val="bg1"/>
              </a:solidFill>
              <a:ea typeface="微軟正黑體" panose="020B0604030504040204" pitchFamily="34" charset="-120"/>
            </a:endParaRPr>
          </a:p>
        </p:txBody>
      </p:sp>
      <p:sp>
        <p:nvSpPr>
          <p:cNvPr id="40" name="1_triangle"/>
          <p:cNvSpPr/>
          <p:nvPr/>
        </p:nvSpPr>
        <p:spPr>
          <a:xfrm rot="5400000">
            <a:off x="6108866" y="1785845"/>
            <a:ext cx="362369" cy="312387"/>
          </a:xfrm>
          <a:prstGeom prst="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1_circle_2"/>
          <p:cNvSpPr/>
          <p:nvPr/>
        </p:nvSpPr>
        <p:spPr>
          <a:xfrm>
            <a:off x="6494286" y="1771761"/>
            <a:ext cx="340557" cy="340557"/>
          </a:xfrm>
          <a:prstGeom prst="ellipse">
            <a:avLst/>
          </a:prstGeom>
          <a:solidFill>
            <a:srgbClr val="0A9B7E"/>
          </a:solidFill>
          <a:ln w="57150">
            <a:solidFill>
              <a:srgbClr val="FB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42" name="1_circle_1"/>
          <p:cNvSpPr/>
          <p:nvPr/>
        </p:nvSpPr>
        <p:spPr>
          <a:xfrm>
            <a:off x="6199332" y="1428505"/>
            <a:ext cx="930465" cy="930465"/>
          </a:xfrm>
          <a:prstGeom prst="ellipse">
            <a:avLst/>
          </a:prstGeom>
          <a:solidFill>
            <a:srgbClr val="2C3E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43" name="1_circle_0"/>
          <p:cNvSpPr/>
          <p:nvPr/>
        </p:nvSpPr>
        <p:spPr>
          <a:xfrm>
            <a:off x="6199811" y="1428505"/>
            <a:ext cx="929507" cy="929507"/>
          </a:xfrm>
          <a:prstGeom prst="ellipse">
            <a:avLst/>
          </a:prstGeom>
          <a:solidFill>
            <a:srgbClr val="FBF1E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44" name="1_circle_image"/>
          <p:cNvSpPr/>
          <p:nvPr/>
        </p:nvSpPr>
        <p:spPr>
          <a:xfrm>
            <a:off x="6146604" y="1374858"/>
            <a:ext cx="1036800" cy="10368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rgbClr val="FB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4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rectangle_title"/>
          <p:cNvSpPr/>
          <p:nvPr/>
        </p:nvSpPr>
        <p:spPr>
          <a:xfrm>
            <a:off x="0" y="0"/>
            <a:ext cx="1464254" cy="6858000"/>
          </a:xfrm>
          <a:prstGeom prst="rect">
            <a:avLst/>
          </a:prstGeom>
          <a:solidFill>
            <a:srgbClr val="0A9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7" name="image_icon_titl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71" y="278633"/>
            <a:ext cx="698512" cy="698512"/>
          </a:xfrm>
          <a:prstGeom prst="rect">
            <a:avLst/>
          </a:prstGeom>
        </p:spPr>
      </p:pic>
      <p:sp>
        <p:nvSpPr>
          <p:cNvPr id="48" name="text_title"/>
          <p:cNvSpPr txBox="1">
            <a:spLocks/>
          </p:cNvSpPr>
          <p:nvPr/>
        </p:nvSpPr>
        <p:spPr>
          <a:xfrm>
            <a:off x="360917" y="1194288"/>
            <a:ext cx="952353" cy="3584845"/>
          </a:xfrm>
          <a:prstGeom prst="rect">
            <a:avLst/>
          </a:prstGeom>
        </p:spPr>
        <p:txBody>
          <a:bodyPr vert="eaVert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400" dirty="0" smtClean="0">
                <a:solidFill>
                  <a:schemeClr val="bg1"/>
                </a:solidFill>
                <a:latin typeface="+mn-lt"/>
              </a:rPr>
              <a:t>Outline</a:t>
            </a:r>
            <a:endParaRPr lang="zh-TW" altLang="en-US" sz="4400" dirty="0">
              <a:solidFill>
                <a:schemeClr val="bg1"/>
              </a:solidFill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46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-0.03881 0.0002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04049 0.0002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85185E-6 L -0.03803 0.0004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2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04049 0.00023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300" fill="hold"/>
                                        <p:tgtEl>
                                          <p:spTgt spid="4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6" dur="300" fill="hold"/>
                                        <p:tgtEl>
                                          <p:spTgt spid="4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3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7 L 0.04023 3.7037E-7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" y="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7 L 0.04141 3.7037E-7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0.04153 -0.00116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-69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0.04154 -0.00115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-6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mp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6" dur="300" fill="hold"/>
                                        <p:tgtEl>
                                          <p:spTgt spid="3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8" dur="300" fill="hold"/>
                                        <p:tgtEl>
                                          <p:spTgt spid="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3" presetClass="exit" presetSubtype="3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/>
      <p:bldP spid="26" grpId="1"/>
      <p:bldP spid="27" grpId="0"/>
      <p:bldP spid="28" grpId="0" animBg="1"/>
      <p:bldP spid="28" grpId="1" animBg="1"/>
      <p:bldP spid="29" grpId="0"/>
      <p:bldP spid="29" grpId="1"/>
      <p:bldP spid="30" grpId="0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  <p:bldP spid="35" grpId="0" animBg="1"/>
      <p:bldP spid="35" grpId="1" animBg="1"/>
      <p:bldP spid="36" grpId="0"/>
      <p:bldP spid="36" grpId="1"/>
      <p:bldP spid="37" grpId="0"/>
      <p:bldP spid="38" grpId="0" animBg="1"/>
      <p:bldP spid="38" grpId="1" animBg="1"/>
      <p:bldP spid="39" grpId="0"/>
      <p:bldP spid="39" grpId="1"/>
      <p:bldP spid="40" grpId="0" animBg="1"/>
      <p:bldP spid="42" grpId="0" animBg="1"/>
      <p:bldP spid="42" grpId="1" animBg="1"/>
      <p:bldP spid="42" grpId="2" animBg="1"/>
      <p:bldP spid="42" grpId="3" animBg="1"/>
      <p:bldP spid="43" grpId="0" animBg="1"/>
      <p:bldP spid="43" grpId="1" animBg="1"/>
      <p:bldP spid="43" grpId="2" animBg="1"/>
      <p:bldP spid="43" grpId="3" animBg="1"/>
      <p:bldP spid="44" grpId="0" animBg="1"/>
      <p:bldP spid="44" grpId="1" animBg="1"/>
      <p:bldP spid="44" grpId="2" animBg="1"/>
      <p:bldP spid="44" grpId="3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text_content"/>
          <p:cNvSpPr txBox="1"/>
          <p:nvPr/>
        </p:nvSpPr>
        <p:spPr>
          <a:xfrm>
            <a:off x="697609" y="1350130"/>
            <a:ext cx="112247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將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幾毫秒視為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無聲段來決定</a:t>
            </a:r>
            <a:r>
              <a:rPr lang="en-US" altLang="zh-TW" sz="2600" dirty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ITU</a:t>
            </a:r>
            <a:r>
              <a:rPr lang="en-US" altLang="zh-TW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 </a:t>
            </a:r>
            <a:r>
              <a:rPr lang="en-US" altLang="zh-TW" sz="2600" dirty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ITL</a:t>
            </a:r>
            <a:r>
              <a:rPr lang="en-US" altLang="zh-TW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 </a:t>
            </a:r>
            <a:r>
              <a:rPr lang="en-US" altLang="zh-TW" sz="2600" dirty="0" smtClean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IZCT</a:t>
            </a:r>
            <a:endParaRPr lang="en-US" altLang="zh-TW" sz="2600" dirty="0">
              <a:solidFill>
                <a:srgbClr val="0A9B7E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rectangle_title"/>
          <p:cNvSpPr/>
          <p:nvPr/>
        </p:nvSpPr>
        <p:spPr>
          <a:xfrm>
            <a:off x="1028999" y="537686"/>
            <a:ext cx="3734730" cy="662782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_title"/>
          <p:cNvSpPr txBox="1"/>
          <p:nvPr/>
        </p:nvSpPr>
        <p:spPr>
          <a:xfrm>
            <a:off x="1483200" y="607467"/>
            <a:ext cx="57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ea typeface="微軟正黑體" panose="020B0604030504040204" pitchFamily="34" charset="-120"/>
              </a:rPr>
              <a:t>End-Point Detection</a:t>
            </a:r>
            <a:endParaRPr lang="zh-TW" altLang="en-US" sz="28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20</a:t>
            </a:fld>
            <a:endParaRPr lang="zh-TW" altLang="en-US"/>
          </a:p>
        </p:txBody>
      </p:sp>
      <p:cxnSp>
        <p:nvCxnSpPr>
          <p:cNvPr id="10" name="line_separate"/>
          <p:cNvCxnSpPr/>
          <p:nvPr/>
        </p:nvCxnSpPr>
        <p:spPr>
          <a:xfrm>
            <a:off x="0" y="2057499"/>
            <a:ext cx="12192000" cy="0"/>
          </a:xfrm>
          <a:prstGeom prst="line">
            <a:avLst/>
          </a:prstGeom>
          <a:ln w="85725">
            <a:solidFill>
              <a:srgbClr val="BDC7C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_content"/>
              <p:cNvSpPr txBox="1"/>
              <p:nvPr/>
            </p:nvSpPr>
            <p:spPr>
              <a:xfrm>
                <a:off x="697609" y="2736438"/>
                <a:ext cx="5294769" cy="91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TW" altLang="en-US" sz="2600" dirty="0" smtClean="0">
                    <a:solidFill>
                      <a:srgbClr val="2C3E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分</a:t>
                </a:r>
                <a:r>
                  <a:rPr lang="zh-TW" altLang="en-US" sz="2600" dirty="0">
                    <a:solidFill>
                      <a:srgbClr val="2C3E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別</a:t>
                </a:r>
                <a:r>
                  <a:rPr lang="zh-TW" altLang="en-US" sz="2600" dirty="0" smtClean="0">
                    <a:solidFill>
                      <a:srgbClr val="2C3E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計算</a:t>
                </a:r>
                <a:r>
                  <a:rPr lang="zh-TW" altLang="en-US" sz="2600" dirty="0" smtClean="0">
                    <a:solidFill>
                      <a:srgbClr val="B63D66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前</a:t>
                </a:r>
                <a:r>
                  <a:rPr lang="en-US" altLang="zh-CN" sz="2600" dirty="0" smtClean="0">
                    <a:solidFill>
                      <a:srgbClr val="B63D66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10</a:t>
                </a:r>
                <a:r>
                  <a:rPr lang="zh-TW" altLang="en-US" sz="2600" dirty="0" smtClean="0">
                    <a:solidFill>
                      <a:srgbClr val="B63D66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個</a:t>
                </a:r>
                <a:r>
                  <a:rPr lang="en-US" altLang="zh-CN" sz="2600" dirty="0" smtClean="0">
                    <a:solidFill>
                      <a:srgbClr val="B63D66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frame</a:t>
                </a:r>
                <a:r>
                  <a:rPr lang="zh-TW" altLang="en-US" sz="2600" dirty="0" smtClean="0">
                    <a:solidFill>
                      <a:srgbClr val="2C3E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的平均震幅，令最大者為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2C3E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𝐼𝑀𝑋</m:t>
                    </m:r>
                  </m:oMath>
                </a14:m>
                <a:r>
                  <a:rPr lang="zh-TW" altLang="en-US" sz="2600" dirty="0" smtClean="0">
                    <a:solidFill>
                      <a:srgbClr val="2C3E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，最小為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2C3E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𝐼𝑀</m:t>
                    </m:r>
                    <m:r>
                      <a:rPr lang="en-US" altLang="zh-TW" sz="2400" b="0" i="1" smtClean="0">
                        <a:solidFill>
                          <a:srgbClr val="2C3E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TW" sz="2600" dirty="0" smtClean="0">
                  <a:solidFill>
                    <a:srgbClr val="2C3E5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3" name="text_conten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09" y="2736438"/>
                <a:ext cx="5294769" cy="913392"/>
              </a:xfrm>
              <a:prstGeom prst="rect">
                <a:avLst/>
              </a:prstGeom>
              <a:blipFill>
                <a:blip r:embed="rId4"/>
                <a:stretch>
                  <a:fillRect l="-1726" t="-6667" r="-6444" b="-1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132015" y="3685906"/>
                <a:ext cx="424718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i="1">
                          <a:solidFill>
                            <a:srgbClr val="2C3E5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sz="2200" i="1" smtClean="0">
                          <a:solidFill>
                            <a:srgbClr val="2C3E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200" b="0" i="1" smtClean="0">
                          <a:solidFill>
                            <a:srgbClr val="2C3E50"/>
                          </a:solidFill>
                          <a:latin typeface="Cambria Math" panose="02040503050406030204" pitchFamily="18" charset="0"/>
                        </a:rPr>
                        <m:t>.03</m:t>
                      </m:r>
                      <m:r>
                        <a:rPr lang="en-US" altLang="zh-TW" sz="2200" b="0" i="1" smtClean="0">
                          <a:solidFill>
                            <a:srgbClr val="2C3E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𝐼𝑀𝑋</m:t>
                          </m:r>
                          <m:r>
                            <a:rPr lang="en-US" altLang="zh-TW" sz="2200" b="0" i="1" smtClean="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𝐼𝑀𝑁</m:t>
                          </m:r>
                        </m:e>
                      </m:d>
                      <m:r>
                        <a:rPr lang="en-US" altLang="zh-TW" sz="2200" b="0" i="1" smtClean="0">
                          <a:solidFill>
                            <a:srgbClr val="2C3E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2200" b="0" i="1" smtClean="0">
                          <a:solidFill>
                            <a:srgbClr val="2C3E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𝐼𝑀𝑁</m:t>
                      </m:r>
                    </m:oMath>
                  </m:oMathPara>
                </a14:m>
                <a:endParaRPr lang="zh-TW" altLang="en-US" sz="2200" dirty="0">
                  <a:solidFill>
                    <a:srgbClr val="2C3E5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015" y="3685906"/>
                <a:ext cx="424718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132015" y="4116793"/>
                <a:ext cx="188109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200" i="1">
                          <a:solidFill>
                            <a:srgbClr val="2C3E5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sz="2200" i="1" smtClean="0">
                          <a:solidFill>
                            <a:srgbClr val="2C3E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sz="2200" b="0" i="1" smtClean="0">
                          <a:solidFill>
                            <a:srgbClr val="2C3E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200" b="0" i="1" smtClean="0">
                          <a:solidFill>
                            <a:srgbClr val="2C3E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𝐼𝑀𝑁</m:t>
                      </m:r>
                    </m:oMath>
                  </m:oMathPara>
                </a14:m>
                <a:endParaRPr lang="zh-TW" altLang="en-US" sz="2200" dirty="0">
                  <a:solidFill>
                    <a:srgbClr val="2C3E5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015" y="4116793"/>
                <a:ext cx="188109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047519" y="4547680"/>
                <a:ext cx="237917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rgbClr val="0A9B7E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2200" b="0" i="1" smtClean="0">
                          <a:solidFill>
                            <a:srgbClr val="0A9B7E"/>
                          </a:solidFill>
                          <a:latin typeface="Cambria Math" panose="02040503050406030204" pitchFamily="18" charset="0"/>
                        </a:rPr>
                        <m:t>𝑇𝐿</m:t>
                      </m:r>
                      <m:r>
                        <a:rPr lang="en-US" altLang="zh-TW" sz="2200" i="1">
                          <a:solidFill>
                            <a:srgbClr val="2C3E5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sz="2200" b="0" i="1" smtClean="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200" b="0" i="1" smtClean="0">
                                  <a:solidFill>
                                    <a:srgbClr val="2C3E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200" i="1">
                                      <a:solidFill>
                                        <a:srgbClr val="2C3E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i="1">
                                      <a:solidFill>
                                        <a:srgbClr val="2C3E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solidFill>
                                        <a:srgbClr val="2C3E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200" b="0" i="1" smtClean="0">
                                  <a:solidFill>
                                    <a:srgbClr val="2C3E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200" i="1">
                                      <a:solidFill>
                                        <a:srgbClr val="2C3E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i="1">
                                      <a:solidFill>
                                        <a:srgbClr val="2C3E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2C3E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200" dirty="0">
                  <a:solidFill>
                    <a:srgbClr val="2C3E5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19" y="4547680"/>
                <a:ext cx="237917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65340" y="4978567"/>
                <a:ext cx="200574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rgbClr val="0A9B7E"/>
                          </a:solidFill>
                          <a:latin typeface="Cambria Math" panose="02040503050406030204" pitchFamily="18" charset="0"/>
                        </a:rPr>
                        <m:t>𝐼𝑇</m:t>
                      </m:r>
                      <m:r>
                        <a:rPr lang="en-US" altLang="zh-TW" sz="2200" b="0" i="1" smtClean="0">
                          <a:solidFill>
                            <a:srgbClr val="0A9B7E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TW" sz="2200" i="1">
                          <a:solidFill>
                            <a:srgbClr val="2C3E5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sz="2200" b="0" i="1" smtClean="0">
                          <a:solidFill>
                            <a:srgbClr val="2C3E5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200" b="0" i="1" smtClean="0">
                          <a:solidFill>
                            <a:srgbClr val="2C3E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200" i="1">
                          <a:solidFill>
                            <a:srgbClr val="0A9B7E"/>
                          </a:solidFill>
                          <a:latin typeface="Cambria Math" panose="02040503050406030204" pitchFamily="18" charset="0"/>
                        </a:rPr>
                        <m:t>𝐼𝑇𝐿</m:t>
                      </m:r>
                    </m:oMath>
                  </m:oMathPara>
                </a14:m>
                <a:endParaRPr lang="zh-TW" altLang="en-US" sz="2200" dirty="0">
                  <a:solidFill>
                    <a:srgbClr val="2C3E5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40" y="4978567"/>
                <a:ext cx="2005742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_content"/>
              <p:cNvSpPr txBox="1"/>
              <p:nvPr/>
            </p:nvSpPr>
            <p:spPr>
              <a:xfrm>
                <a:off x="6517384" y="2736438"/>
                <a:ext cx="558889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TW" altLang="en-US" sz="2600" dirty="0" smtClean="0">
                    <a:solidFill>
                      <a:srgbClr val="2C3E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計算</a:t>
                </a:r>
                <a:r>
                  <a:rPr lang="zh-TW" altLang="en-US" sz="2600" dirty="0" smtClean="0">
                    <a:solidFill>
                      <a:srgbClr val="B63D66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前</a:t>
                </a:r>
                <a:r>
                  <a:rPr lang="en-US" altLang="zh-CN" sz="2600" dirty="0" smtClean="0">
                    <a:solidFill>
                      <a:srgbClr val="B63D66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10</a:t>
                </a:r>
                <a:r>
                  <a:rPr lang="zh-TW" altLang="en-US" sz="2600" dirty="0" smtClean="0">
                    <a:solidFill>
                      <a:srgbClr val="B63D66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個</a:t>
                </a:r>
                <a:r>
                  <a:rPr lang="en-US" altLang="zh-CN" sz="2600" dirty="0" smtClean="0">
                    <a:solidFill>
                      <a:srgbClr val="B63D66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frame</a:t>
                </a:r>
                <a:r>
                  <a:rPr lang="zh-TW" altLang="en-US" sz="2600" dirty="0" smtClean="0">
                    <a:solidFill>
                      <a:srgbClr val="2C3E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過零率的平均值</a:t>
                </a:r>
                <a:r>
                  <a:rPr lang="en-US" altLang="zh-TW" sz="2600" dirty="0" smtClean="0">
                    <a:solidFill>
                      <a:srgbClr val="2C3E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2C3E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altLang="zh-TW" sz="2400" b="0" i="1" smtClean="0">
                        <a:solidFill>
                          <a:srgbClr val="2C3E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𝑍𝐶</m:t>
                    </m:r>
                  </m:oMath>
                </a14:m>
                <a:r>
                  <a:rPr lang="en-US" altLang="zh-TW" sz="2600" dirty="0" smtClean="0">
                    <a:solidFill>
                      <a:srgbClr val="2C3E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2600" dirty="0" smtClean="0">
                    <a:solidFill>
                      <a:srgbClr val="2C3E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和標準差</a:t>
                </a:r>
                <a:r>
                  <a:rPr lang="en-US" altLang="zh-TW" sz="2600" dirty="0" smtClean="0">
                    <a:solidFill>
                      <a:srgbClr val="2C3E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r>
                      <a:rPr lang="el-GR" altLang="zh-TW" sz="2400" i="1" smtClean="0">
                        <a:solidFill>
                          <a:srgbClr val="2C3E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2600" dirty="0" smtClean="0">
                    <a:solidFill>
                      <a:srgbClr val="2C3E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)</a:t>
                </a:r>
              </a:p>
            </p:txBody>
          </p:sp>
        </mc:Choice>
        <mc:Fallback xmlns="">
          <p:sp>
            <p:nvSpPr>
              <p:cNvPr id="19" name="text_conten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384" y="2736438"/>
                <a:ext cx="5588891" cy="892552"/>
              </a:xfrm>
              <a:prstGeom prst="rect">
                <a:avLst/>
              </a:prstGeom>
              <a:blipFill>
                <a:blip r:embed="rId9"/>
                <a:stretch>
                  <a:fillRect l="-1636" t="-6849" b="-171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7244904" y="3685906"/>
                <a:ext cx="379206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rgbClr val="0A9B7E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2200" b="0" i="1" smtClean="0">
                          <a:solidFill>
                            <a:srgbClr val="0A9B7E"/>
                          </a:solidFill>
                          <a:latin typeface="Cambria Math" panose="02040503050406030204" pitchFamily="18" charset="0"/>
                        </a:rPr>
                        <m:t>𝑍𝐶</m:t>
                      </m:r>
                      <m:r>
                        <a:rPr lang="en-US" altLang="zh-TW" sz="2200" i="1" smtClean="0">
                          <a:solidFill>
                            <a:srgbClr val="0A9B7E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sz="2200" i="1">
                          <a:solidFill>
                            <a:srgbClr val="2C3E5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sz="2200" i="1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>
                              <a:solidFill>
                                <a:srgbClr val="2C3E5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rgbClr val="B63D66"/>
                                  </a:solidFill>
                                  <a:latin typeface="Cambria Math" panose="02040503050406030204" pitchFamily="18" charset="0"/>
                                </a:rPr>
                                <m:t>𝐼𝐹</m:t>
                              </m:r>
                              <m:r>
                                <a:rPr lang="en-US" altLang="zh-TW" sz="2200" i="1">
                                  <a:solidFill>
                                    <a:srgbClr val="2C3E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200" i="1" smtClean="0">
                                  <a:solidFill>
                                    <a:srgbClr val="2C3E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200" b="0" i="1" smtClean="0">
                                  <a:solidFill>
                                    <a:srgbClr val="2C3E50"/>
                                  </a:solidFill>
                                  <a:latin typeface="Cambria Math" panose="02040503050406030204" pitchFamily="18" charset="0"/>
                                </a:rPr>
                                <m:t>𝐼𝑍𝐶</m:t>
                              </m:r>
                              <m:r>
                                <a:rPr lang="en-US" altLang="zh-TW" sz="2200" b="0" i="1" smtClean="0">
                                  <a:solidFill>
                                    <a:srgbClr val="2C3E50"/>
                                  </a:solidFill>
                                  <a:latin typeface="Cambria Math" panose="02040503050406030204" pitchFamily="18" charset="0"/>
                                </a:rPr>
                                <m:t>+2×</m:t>
                              </m:r>
                              <m:r>
                                <a:rPr lang="el-GR" altLang="zh-TW" sz="2000" i="1">
                                  <a:solidFill>
                                    <a:srgbClr val="2C3E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200" dirty="0">
                  <a:solidFill>
                    <a:srgbClr val="2C3E50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904" y="3685906"/>
                <a:ext cx="379206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_dialog"/>
          <p:cNvGrpSpPr/>
          <p:nvPr/>
        </p:nvGrpSpPr>
        <p:grpSpPr>
          <a:xfrm>
            <a:off x="8427085" y="4076826"/>
            <a:ext cx="2412365" cy="719071"/>
            <a:chOff x="10037008" y="2993000"/>
            <a:chExt cx="2412365" cy="719071"/>
          </a:xfrm>
        </p:grpSpPr>
        <p:sp>
          <p:nvSpPr>
            <p:cNvPr id="22" name="triangle_dialog"/>
            <p:cNvSpPr/>
            <p:nvPr/>
          </p:nvSpPr>
          <p:spPr>
            <a:xfrm>
              <a:off x="10621239" y="2993000"/>
              <a:ext cx="164204" cy="141555"/>
            </a:xfrm>
            <a:prstGeom prst="triangle">
              <a:avLst/>
            </a:prstGeom>
            <a:solidFill>
              <a:srgbClr val="B63D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_dialog"/>
            <p:cNvSpPr/>
            <p:nvPr/>
          </p:nvSpPr>
          <p:spPr>
            <a:xfrm>
              <a:off x="10037008" y="3134555"/>
              <a:ext cx="2412365" cy="577516"/>
            </a:xfrm>
            <a:prstGeom prst="roundRect">
              <a:avLst/>
            </a:prstGeom>
            <a:solidFill>
              <a:srgbClr val="B63D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_dialog"/>
                <p:cNvSpPr txBox="1"/>
                <p:nvPr/>
              </p:nvSpPr>
              <p:spPr>
                <a:xfrm>
                  <a:off x="10100436" y="3223258"/>
                  <a:ext cx="226536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2000" dirty="0" smtClean="0">
                      <a:solidFill>
                        <a:schemeClr val="bg1"/>
                      </a:solidFill>
                      <a:latin typeface="Calibri" panose="020F0502020204030204" pitchFamily="34" charset="0"/>
                      <a:ea typeface="微軟正黑體" panose="020B0604030504040204" pitchFamily="34" charset="-120"/>
                    </a:rPr>
                    <a:t>固定值，通常設</a:t>
                  </a:r>
                  <a14:m>
                    <m:oMath xmlns:m="http://schemas.openxmlformats.org/officeDocument/2006/math">
                      <m:r>
                        <a:rPr lang="en-US" altLang="zh-TW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2</m:t>
                      </m:r>
                      <m:r>
                        <a:rPr lang="en-US" altLang="zh-TW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5</m:t>
                      </m:r>
                    </m:oMath>
                  </a14:m>
                  <a:endParaRPr lang="zh-TW" altLang="en-US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4" name="text_dialo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0436" y="3223258"/>
                  <a:ext cx="2265364" cy="400110"/>
                </a:xfrm>
                <a:prstGeom prst="rect">
                  <a:avLst/>
                </a:prstGeom>
                <a:blipFill>
                  <a:blip r:embed="rId11"/>
                  <a:stretch>
                    <a:fillRect l="-2965" t="-10769" b="-261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ag"/>
          <p:cNvSpPr/>
          <p:nvPr/>
        </p:nvSpPr>
        <p:spPr>
          <a:xfrm>
            <a:off x="0" y="2034500"/>
            <a:ext cx="2524356" cy="469949"/>
          </a:xfrm>
          <a:prstGeom prst="homePlat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Lawrence </a:t>
            </a:r>
            <a:r>
              <a:rPr lang="en-US" altLang="zh-TW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Rabiner</a:t>
            </a:r>
            <a:r>
              <a:rPr lang="en-US" altLang="zh-TW" sz="20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279" y="4890002"/>
            <a:ext cx="2198918" cy="164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378" y="4888693"/>
            <a:ext cx="2193123" cy="1644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953264" y="4831778"/>
            <a:ext cx="76200" cy="1750219"/>
          </a:xfrm>
          <a:prstGeom prst="rect">
            <a:avLst/>
          </a:prstGeom>
          <a:noFill/>
          <a:ln>
            <a:solidFill>
              <a:srgbClr val="B63D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6282567" y="4831777"/>
            <a:ext cx="76200" cy="1750219"/>
          </a:xfrm>
          <a:prstGeom prst="rect">
            <a:avLst/>
          </a:prstGeom>
          <a:noFill/>
          <a:ln>
            <a:solidFill>
              <a:srgbClr val="B63D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image_icon_title"/>
          <p:cNvSpPr/>
          <p:nvPr/>
        </p:nvSpPr>
        <p:spPr>
          <a:xfrm>
            <a:off x="697609" y="537686"/>
            <a:ext cx="666371" cy="662782"/>
          </a:xfrm>
          <a:prstGeom prst="ellipse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29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ectangle_title"/>
          <p:cNvSpPr/>
          <p:nvPr/>
        </p:nvSpPr>
        <p:spPr>
          <a:xfrm>
            <a:off x="1028999" y="537686"/>
            <a:ext cx="3734730" cy="662782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_title"/>
          <p:cNvSpPr txBox="1"/>
          <p:nvPr/>
        </p:nvSpPr>
        <p:spPr>
          <a:xfrm>
            <a:off x="1483200" y="607467"/>
            <a:ext cx="57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ea typeface="微軟正黑體" panose="020B0604030504040204" pitchFamily="34" charset="-120"/>
              </a:rPr>
              <a:t>End-Point Detection</a:t>
            </a:r>
            <a:endParaRPr lang="zh-TW" altLang="en-US" sz="28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4" name="圖片 3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38" y="1795719"/>
            <a:ext cx="9802935" cy="4925756"/>
          </a:xfrm>
          <a:prstGeom prst="rect">
            <a:avLst/>
          </a:prstGeom>
          <a:blipFill dpi="0" rotWithShape="1">
            <a:blip r:embed="rId3">
              <a:alphaModFix amt="35000"/>
            </a:blip>
            <a:srcRect/>
            <a:stretch>
              <a:fillRect/>
            </a:stretch>
          </a:blipFill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73" y="1587935"/>
            <a:ext cx="9041536" cy="4768415"/>
          </a:xfrm>
          <a:prstGeom prst="rect">
            <a:avLst/>
          </a:prstGeom>
        </p:spPr>
      </p:pic>
      <p:sp>
        <p:nvSpPr>
          <p:cNvPr id="22" name="矩形 21" hidden="1"/>
          <p:cNvSpPr/>
          <p:nvPr/>
        </p:nvSpPr>
        <p:spPr>
          <a:xfrm>
            <a:off x="977837" y="1795719"/>
            <a:ext cx="9802935" cy="4925756"/>
          </a:xfrm>
          <a:prstGeom prst="rect">
            <a:avLst/>
          </a:prstGeom>
          <a:blipFill dpi="0" rotWithShape="1">
            <a:blip r:embed="rId3">
              <a:alphaModFix amt="6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 hidden="1"/>
          <p:cNvCxnSpPr/>
          <p:nvPr/>
        </p:nvCxnSpPr>
        <p:spPr>
          <a:xfrm flipV="1">
            <a:off x="2254250" y="2036891"/>
            <a:ext cx="0" cy="4443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 hidden="1"/>
          <p:cNvCxnSpPr/>
          <p:nvPr/>
        </p:nvCxnSpPr>
        <p:spPr>
          <a:xfrm>
            <a:off x="1800225" y="6188075"/>
            <a:ext cx="83248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ag"/>
          <p:cNvSpPr/>
          <p:nvPr/>
        </p:nvSpPr>
        <p:spPr>
          <a:xfrm>
            <a:off x="203499" y="2266711"/>
            <a:ext cx="1651000" cy="469949"/>
          </a:xfrm>
          <a:prstGeom prst="homePlat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Waveform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tag"/>
          <p:cNvSpPr/>
          <p:nvPr/>
        </p:nvSpPr>
        <p:spPr>
          <a:xfrm>
            <a:off x="203499" y="3698543"/>
            <a:ext cx="1651000" cy="469949"/>
          </a:xfrm>
          <a:prstGeom prst="homePlat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Log Energy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tag"/>
          <p:cNvSpPr/>
          <p:nvPr/>
        </p:nvSpPr>
        <p:spPr>
          <a:xfrm>
            <a:off x="203499" y="5097852"/>
            <a:ext cx="1651000" cy="469949"/>
          </a:xfrm>
          <a:prstGeom prst="homePlat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ZCR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64" name="群組 63"/>
          <p:cNvGrpSpPr/>
          <p:nvPr/>
        </p:nvGrpSpPr>
        <p:grpSpPr>
          <a:xfrm>
            <a:off x="2262188" y="5185180"/>
            <a:ext cx="8327821" cy="338554"/>
            <a:chOff x="2262188" y="5473669"/>
            <a:chExt cx="8327821" cy="338554"/>
          </a:xfrm>
        </p:grpSpPr>
        <p:cxnSp>
          <p:nvCxnSpPr>
            <p:cNvPr id="26" name="直線接點 25"/>
            <p:cNvCxnSpPr/>
            <p:nvPr/>
          </p:nvCxnSpPr>
          <p:spPr>
            <a:xfrm>
              <a:off x="2262188" y="5621315"/>
              <a:ext cx="7605712" cy="14387"/>
            </a:xfrm>
            <a:prstGeom prst="line">
              <a:avLst/>
            </a:prstGeom>
            <a:ln w="25400">
              <a:solidFill>
                <a:srgbClr val="0A9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五邊形 59"/>
            <p:cNvSpPr/>
            <p:nvPr/>
          </p:nvSpPr>
          <p:spPr>
            <a:xfrm rot="10800000">
              <a:off x="9865203" y="5521782"/>
              <a:ext cx="660738" cy="227837"/>
            </a:xfrm>
            <a:prstGeom prst="homePlate">
              <a:avLst/>
            </a:prstGeom>
            <a:solidFill>
              <a:srgbClr val="0A9B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>
                <a:xfrm>
                  <a:off x="9910336" y="5473669"/>
                  <a:ext cx="67967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TW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𝑍𝐶</m:t>
                        </m:r>
                        <m:r>
                          <a:rPr lang="en-US" altLang="zh-TW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0336" y="5473669"/>
                  <a:ext cx="679673" cy="3385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群組 62"/>
          <p:cNvGrpSpPr/>
          <p:nvPr/>
        </p:nvGrpSpPr>
        <p:grpSpPr>
          <a:xfrm>
            <a:off x="2262188" y="4041903"/>
            <a:ext cx="8263753" cy="338554"/>
            <a:chOff x="2262188" y="4330392"/>
            <a:chExt cx="8263753" cy="338554"/>
          </a:xfrm>
        </p:grpSpPr>
        <p:cxnSp>
          <p:nvCxnSpPr>
            <p:cNvPr id="25" name="直線接點 24"/>
            <p:cNvCxnSpPr/>
            <p:nvPr/>
          </p:nvCxnSpPr>
          <p:spPr>
            <a:xfrm>
              <a:off x="2262188" y="4481512"/>
              <a:ext cx="7605712" cy="14387"/>
            </a:xfrm>
            <a:prstGeom prst="line">
              <a:avLst/>
            </a:prstGeom>
            <a:ln w="25400">
              <a:solidFill>
                <a:srgbClr val="0A9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五邊形 57"/>
            <p:cNvSpPr/>
            <p:nvPr/>
          </p:nvSpPr>
          <p:spPr>
            <a:xfrm rot="10800000">
              <a:off x="9865202" y="4378505"/>
              <a:ext cx="660739" cy="227837"/>
            </a:xfrm>
            <a:prstGeom prst="homePlate">
              <a:avLst/>
            </a:prstGeom>
            <a:solidFill>
              <a:srgbClr val="0A9B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/>
                <p:cNvSpPr/>
                <p:nvPr/>
              </p:nvSpPr>
              <p:spPr>
                <a:xfrm>
                  <a:off x="9949535" y="4330392"/>
                  <a:ext cx="54476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𝐼𝑇𝐿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9535" y="4330392"/>
                  <a:ext cx="544765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群組 61"/>
          <p:cNvGrpSpPr/>
          <p:nvPr/>
        </p:nvGrpSpPr>
        <p:grpSpPr>
          <a:xfrm>
            <a:off x="2262188" y="3761908"/>
            <a:ext cx="8263754" cy="338554"/>
            <a:chOff x="2262188" y="4050397"/>
            <a:chExt cx="8263754" cy="338554"/>
          </a:xfrm>
        </p:grpSpPr>
        <p:cxnSp>
          <p:nvCxnSpPr>
            <p:cNvPr id="13" name="直線接點 12"/>
            <p:cNvCxnSpPr/>
            <p:nvPr/>
          </p:nvCxnSpPr>
          <p:spPr>
            <a:xfrm>
              <a:off x="2262188" y="4200525"/>
              <a:ext cx="7605712" cy="14387"/>
            </a:xfrm>
            <a:prstGeom prst="line">
              <a:avLst/>
            </a:prstGeom>
            <a:ln w="25400">
              <a:solidFill>
                <a:srgbClr val="0A9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五邊形 55"/>
            <p:cNvSpPr/>
            <p:nvPr/>
          </p:nvSpPr>
          <p:spPr>
            <a:xfrm rot="10800000">
              <a:off x="9869313" y="4098509"/>
              <a:ext cx="656628" cy="227837"/>
            </a:xfrm>
            <a:prstGeom prst="homePlate">
              <a:avLst/>
            </a:prstGeom>
            <a:solidFill>
              <a:srgbClr val="0A9B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/>
                <p:cNvSpPr/>
                <p:nvPr/>
              </p:nvSpPr>
              <p:spPr>
                <a:xfrm>
                  <a:off x="9949309" y="4050397"/>
                  <a:ext cx="57663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𝐼𝑇</m:t>
                        </m:r>
                        <m:r>
                          <a:rPr lang="en-US" altLang="zh-TW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9309" y="4050397"/>
                  <a:ext cx="576633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群組 46"/>
          <p:cNvGrpSpPr/>
          <p:nvPr/>
        </p:nvGrpSpPr>
        <p:grpSpPr>
          <a:xfrm>
            <a:off x="2787667" y="5303073"/>
            <a:ext cx="75074" cy="592544"/>
            <a:chOff x="3130089" y="4451219"/>
            <a:chExt cx="75074" cy="592544"/>
          </a:xfrm>
        </p:grpSpPr>
        <p:cxnSp>
          <p:nvCxnSpPr>
            <p:cNvPr id="48" name="直線接點 47"/>
            <p:cNvCxnSpPr>
              <a:stCxn id="49" idx="0"/>
            </p:cNvCxnSpPr>
            <p:nvPr/>
          </p:nvCxnSpPr>
          <p:spPr>
            <a:xfrm>
              <a:off x="3167626" y="4451219"/>
              <a:ext cx="0" cy="592544"/>
            </a:xfrm>
            <a:prstGeom prst="line">
              <a:avLst/>
            </a:prstGeom>
            <a:ln w="25400">
              <a:solidFill>
                <a:srgbClr val="B63D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橢圓 48"/>
            <p:cNvSpPr/>
            <p:nvPr/>
          </p:nvSpPr>
          <p:spPr>
            <a:xfrm>
              <a:off x="3130089" y="4451219"/>
              <a:ext cx="75074" cy="75074"/>
            </a:xfrm>
            <a:prstGeom prst="ellipse">
              <a:avLst/>
            </a:prstGeom>
            <a:solidFill>
              <a:srgbClr val="B63D66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8957404" y="5303073"/>
            <a:ext cx="75074" cy="592544"/>
            <a:chOff x="3130089" y="4451219"/>
            <a:chExt cx="75074" cy="592544"/>
          </a:xfrm>
        </p:grpSpPr>
        <p:cxnSp>
          <p:nvCxnSpPr>
            <p:cNvPr id="53" name="直線接點 52"/>
            <p:cNvCxnSpPr>
              <a:stCxn id="54" idx="0"/>
            </p:cNvCxnSpPr>
            <p:nvPr/>
          </p:nvCxnSpPr>
          <p:spPr>
            <a:xfrm>
              <a:off x="3167626" y="4451219"/>
              <a:ext cx="0" cy="592544"/>
            </a:xfrm>
            <a:prstGeom prst="line">
              <a:avLst/>
            </a:prstGeom>
            <a:ln w="25400">
              <a:solidFill>
                <a:srgbClr val="B63D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橢圓 53"/>
            <p:cNvSpPr/>
            <p:nvPr/>
          </p:nvSpPr>
          <p:spPr>
            <a:xfrm>
              <a:off x="3130089" y="4451219"/>
              <a:ext cx="75074" cy="75074"/>
            </a:xfrm>
            <a:prstGeom prst="ellipse">
              <a:avLst/>
            </a:prstGeom>
            <a:solidFill>
              <a:srgbClr val="B63D66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8510532" y="4169873"/>
            <a:ext cx="75074" cy="261068"/>
            <a:chOff x="3130089" y="4451219"/>
            <a:chExt cx="75074" cy="261068"/>
          </a:xfrm>
        </p:grpSpPr>
        <p:cxnSp>
          <p:nvCxnSpPr>
            <p:cNvPr id="35" name="直線接點 34"/>
            <p:cNvCxnSpPr>
              <a:stCxn id="36" idx="0"/>
            </p:cNvCxnSpPr>
            <p:nvPr/>
          </p:nvCxnSpPr>
          <p:spPr>
            <a:xfrm>
              <a:off x="3167626" y="4451219"/>
              <a:ext cx="1024" cy="261068"/>
            </a:xfrm>
            <a:prstGeom prst="line">
              <a:avLst/>
            </a:prstGeom>
            <a:ln w="25400">
              <a:solidFill>
                <a:srgbClr val="B63D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橢圓 35"/>
            <p:cNvSpPr/>
            <p:nvPr/>
          </p:nvSpPr>
          <p:spPr>
            <a:xfrm>
              <a:off x="3130089" y="4451219"/>
              <a:ext cx="75074" cy="75074"/>
            </a:xfrm>
            <a:prstGeom prst="ellipse">
              <a:avLst/>
            </a:prstGeom>
            <a:solidFill>
              <a:srgbClr val="B63D66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3046393" y="4168492"/>
            <a:ext cx="75074" cy="261068"/>
            <a:chOff x="3130089" y="4451219"/>
            <a:chExt cx="75074" cy="261068"/>
          </a:xfrm>
        </p:grpSpPr>
        <p:cxnSp>
          <p:nvCxnSpPr>
            <p:cNvPr id="45" name="直線接點 44"/>
            <p:cNvCxnSpPr>
              <a:stCxn id="46" idx="0"/>
            </p:cNvCxnSpPr>
            <p:nvPr/>
          </p:nvCxnSpPr>
          <p:spPr>
            <a:xfrm>
              <a:off x="3167626" y="4451219"/>
              <a:ext cx="1024" cy="261068"/>
            </a:xfrm>
            <a:prstGeom prst="line">
              <a:avLst/>
            </a:prstGeom>
            <a:ln w="25400">
              <a:solidFill>
                <a:srgbClr val="B63D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3130089" y="4451219"/>
              <a:ext cx="75074" cy="75074"/>
            </a:xfrm>
            <a:prstGeom prst="ellipse">
              <a:avLst/>
            </a:prstGeom>
            <a:solidFill>
              <a:srgbClr val="B63D66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125326" y="3880618"/>
            <a:ext cx="75074" cy="550323"/>
            <a:chOff x="3130089" y="4161964"/>
            <a:chExt cx="75074" cy="550323"/>
          </a:xfrm>
        </p:grpSpPr>
        <p:cxnSp>
          <p:nvCxnSpPr>
            <p:cNvPr id="27" name="直線接點 26"/>
            <p:cNvCxnSpPr/>
            <p:nvPr/>
          </p:nvCxnSpPr>
          <p:spPr>
            <a:xfrm>
              <a:off x="3168650" y="4200525"/>
              <a:ext cx="0" cy="511762"/>
            </a:xfrm>
            <a:prstGeom prst="line">
              <a:avLst/>
            </a:prstGeom>
            <a:ln w="25400">
              <a:solidFill>
                <a:srgbClr val="B63D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橢圓 27"/>
            <p:cNvSpPr/>
            <p:nvPr/>
          </p:nvSpPr>
          <p:spPr>
            <a:xfrm>
              <a:off x="3130089" y="4161964"/>
              <a:ext cx="75074" cy="75074"/>
            </a:xfrm>
            <a:prstGeom prst="ellipse">
              <a:avLst/>
            </a:prstGeom>
            <a:solidFill>
              <a:srgbClr val="B63D66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8201628" y="3880618"/>
            <a:ext cx="75074" cy="550323"/>
            <a:chOff x="3130089" y="4161964"/>
            <a:chExt cx="75074" cy="550323"/>
          </a:xfrm>
        </p:grpSpPr>
        <p:cxnSp>
          <p:nvCxnSpPr>
            <p:cNvPr id="32" name="直線接點 31"/>
            <p:cNvCxnSpPr/>
            <p:nvPr/>
          </p:nvCxnSpPr>
          <p:spPr>
            <a:xfrm>
              <a:off x="3168650" y="4200525"/>
              <a:ext cx="0" cy="511762"/>
            </a:xfrm>
            <a:prstGeom prst="line">
              <a:avLst/>
            </a:prstGeom>
            <a:ln w="25400">
              <a:solidFill>
                <a:srgbClr val="B63D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/>
            <p:cNvSpPr/>
            <p:nvPr/>
          </p:nvSpPr>
          <p:spPr>
            <a:xfrm>
              <a:off x="3130089" y="4161964"/>
              <a:ext cx="75074" cy="75074"/>
            </a:xfrm>
            <a:prstGeom prst="ellipse">
              <a:avLst/>
            </a:prstGeom>
            <a:solidFill>
              <a:srgbClr val="B63D66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5415962" y="4424338"/>
                <a:ext cx="2835340" cy="361385"/>
              </a:xfrm>
              <a:prstGeom prst="rect">
                <a:avLst/>
              </a:prstGeom>
              <a:solidFill>
                <a:srgbClr val="B63D66"/>
              </a:solidFill>
              <a:ln w="317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1.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 依據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𝐼𝑇𝑈</m:t>
                    </m:r>
                  </m:oMath>
                </a14:m>
                <a:r>
                  <a:rPr lang="zh-TW" altLang="en-US" sz="16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，外向內找出端點</a:t>
                </a:r>
                <a:endParaRPr lang="zh-TW" altLang="en-US" sz="1600" dirty="0">
                  <a:solidFill>
                    <a:schemeClr val="bg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962" y="4424338"/>
                <a:ext cx="2835340" cy="361385"/>
              </a:xfrm>
              <a:prstGeom prst="rect">
                <a:avLst/>
              </a:prstGeom>
              <a:blipFill rotWithShape="0">
                <a:blip r:embed="rId8"/>
                <a:stretch>
                  <a:fillRect t="-5085" b="-18644"/>
                </a:stretch>
              </a:blipFill>
              <a:ln w="31750">
                <a:noFill/>
                <a:prstDash val="sys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字方塊 65"/>
          <p:cNvSpPr txBox="1"/>
          <p:nvPr/>
        </p:nvSpPr>
        <p:spPr>
          <a:xfrm>
            <a:off x="8155013" y="3731130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A89515"/>
                </a:solidFill>
              </a:rPr>
              <a:t>←</a:t>
            </a:r>
            <a:endParaRPr lang="zh-TW" altLang="en-US" dirty="0">
              <a:solidFill>
                <a:srgbClr val="A89515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8239165" y="400324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A89515"/>
                </a:solidFill>
              </a:rPr>
              <a:t>→</a:t>
            </a:r>
            <a:endParaRPr lang="zh-TW" altLang="en-US" dirty="0">
              <a:solidFill>
                <a:srgbClr val="A89515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2840787" y="3731130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A89515"/>
                </a:solidFill>
              </a:rPr>
              <a:t>→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3003872" y="400324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A89515"/>
                </a:solidFill>
              </a:rPr>
              <a:t>←</a:t>
            </a:r>
            <a:endParaRPr lang="zh-TW" altLang="en-US" dirty="0">
              <a:solidFill>
                <a:srgbClr val="A8951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>
              <a:xfrm>
                <a:off x="8531639" y="4424218"/>
                <a:ext cx="2835340" cy="361385"/>
              </a:xfrm>
              <a:prstGeom prst="rect">
                <a:avLst/>
              </a:prstGeom>
              <a:solidFill>
                <a:srgbClr val="B63D66"/>
              </a:solidFill>
              <a:ln w="317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2.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 依據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𝐼𝑇</m:t>
                    </m:r>
                    <m:r>
                      <a:rPr lang="en-US" altLang="zh-TW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TW" altLang="en-US" sz="16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，內向外找出端點</a:t>
                </a:r>
                <a:endParaRPr lang="zh-TW" altLang="en-US" sz="1600" dirty="0">
                  <a:solidFill>
                    <a:schemeClr val="bg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1639" y="4424218"/>
                <a:ext cx="2835340" cy="361385"/>
              </a:xfrm>
              <a:prstGeom prst="rect">
                <a:avLst/>
              </a:prstGeom>
              <a:blipFill rotWithShape="0">
                <a:blip r:embed="rId9"/>
                <a:stretch>
                  <a:fillRect t="-5085" b="-18644"/>
                </a:stretch>
              </a:blipFill>
              <a:ln w="31750">
                <a:noFill/>
                <a:prstDash val="sys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8531639" y="5878089"/>
                <a:ext cx="2984295" cy="361385"/>
              </a:xfrm>
              <a:prstGeom prst="rect">
                <a:avLst/>
              </a:prstGeom>
              <a:solidFill>
                <a:srgbClr val="B63D66"/>
              </a:solidFill>
              <a:ln w="317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bg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3</a:t>
                </a:r>
                <a:r>
                  <a:rPr lang="en-US" altLang="zh-TW" sz="16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.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 依據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TW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TW" altLang="en-US" sz="16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</a:rPr>
                  <a:t>，內向外找出端點</a:t>
                </a:r>
                <a:endParaRPr lang="zh-TW" altLang="en-US" sz="1600" dirty="0">
                  <a:solidFill>
                    <a:schemeClr val="bg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1639" y="5878089"/>
                <a:ext cx="2984295" cy="361385"/>
              </a:xfrm>
              <a:prstGeom prst="rect">
                <a:avLst/>
              </a:prstGeom>
              <a:blipFill rotWithShape="0">
                <a:blip r:embed="rId10"/>
                <a:stretch>
                  <a:fillRect t="-5000" b="-16667"/>
                </a:stretch>
              </a:blipFill>
              <a:ln w="31750">
                <a:noFill/>
                <a:prstDash val="sys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字方塊 72"/>
          <p:cNvSpPr txBox="1"/>
          <p:nvPr/>
        </p:nvSpPr>
        <p:spPr>
          <a:xfrm>
            <a:off x="2735243" y="513051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A89515"/>
                </a:solidFill>
              </a:rPr>
              <a:t>←</a:t>
            </a:r>
            <a:endParaRPr lang="zh-TW" altLang="en-US" dirty="0">
              <a:solidFill>
                <a:srgbClr val="A89515"/>
              </a:solidFill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8694521" y="5136813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A89515"/>
                </a:solidFill>
              </a:rPr>
              <a:t>→</a:t>
            </a:r>
          </a:p>
        </p:txBody>
      </p:sp>
      <p:cxnSp>
        <p:nvCxnSpPr>
          <p:cNvPr id="76" name="直線接點 75"/>
          <p:cNvCxnSpPr/>
          <p:nvPr/>
        </p:nvCxnSpPr>
        <p:spPr>
          <a:xfrm>
            <a:off x="8994941" y="1889561"/>
            <a:ext cx="0" cy="1085850"/>
          </a:xfrm>
          <a:prstGeom prst="line">
            <a:avLst/>
          </a:prstGeom>
          <a:ln w="25400">
            <a:solidFill>
              <a:srgbClr val="B63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2825204" y="1889561"/>
            <a:ext cx="0" cy="1085850"/>
          </a:xfrm>
          <a:prstGeom prst="line">
            <a:avLst/>
          </a:prstGeom>
          <a:ln w="25400">
            <a:solidFill>
              <a:srgbClr val="B63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8994941" y="1531691"/>
            <a:ext cx="1896636" cy="361385"/>
          </a:xfrm>
          <a:prstGeom prst="rect">
            <a:avLst/>
          </a:prstGeom>
          <a:solidFill>
            <a:srgbClr val="B63D66"/>
          </a:solidFill>
          <a:ln w="317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4.</a:t>
            </a:r>
            <a:r>
              <a:rPr lang="zh-TW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最終端點結果</a:t>
            </a:r>
            <a:endParaRPr lang="zh-TW" altLang="en-US" sz="16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86413" y="558764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包含</a:t>
            </a:r>
            <a:r>
              <a:rPr lang="zh-TW" altLang="en-US" sz="14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進</a:t>
            </a:r>
            <a:r>
              <a:rPr lang="zh-TW" altLang="en-US" sz="14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氣</a:t>
            </a:r>
            <a:r>
              <a:rPr lang="zh-TW" altLang="en-US" sz="14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音段</a:t>
            </a:r>
            <a:endParaRPr lang="zh-TW" altLang="en-US" sz="1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2" name="image_icon_title"/>
          <p:cNvSpPr/>
          <p:nvPr/>
        </p:nvSpPr>
        <p:spPr>
          <a:xfrm>
            <a:off x="697609" y="537686"/>
            <a:ext cx="666371" cy="662782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07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63 -3.33333E-6 L 3.95833E-6 -3.33333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3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 -3.33333E-6 L 1.45833E-6 -3.33333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2 1.85185E-6 L 2.91667E-6 1.85185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-0.00273 0.00023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02 4.07407E-6 L 3.33333E-6 4.07407E-6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" y="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8 0 L -4.79167E-6 0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66" grpId="0"/>
      <p:bldP spid="66" grpId="1"/>
      <p:bldP spid="66" grpId="2"/>
      <p:bldP spid="67" grpId="0"/>
      <p:bldP spid="67" grpId="1"/>
      <p:bldP spid="67" grpId="2"/>
      <p:bldP spid="68" grpId="0"/>
      <p:bldP spid="68" grpId="1"/>
      <p:bldP spid="68" grpId="2"/>
      <p:bldP spid="69" grpId="0"/>
      <p:bldP spid="69" grpId="1"/>
      <p:bldP spid="69" grpId="2"/>
      <p:bldP spid="70" grpId="0" animBg="1"/>
      <p:bldP spid="70" grpId="1" animBg="1"/>
      <p:bldP spid="72" grpId="0" animBg="1"/>
      <p:bldP spid="72" grpId="1" animBg="1"/>
      <p:bldP spid="73" grpId="0"/>
      <p:bldP spid="73" grpId="1"/>
      <p:bldP spid="73" grpId="2"/>
      <p:bldP spid="74" grpId="0"/>
      <p:bldP spid="74" grpId="1"/>
      <p:bldP spid="74" grpId="2"/>
      <p:bldP spid="8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945" y="1977115"/>
            <a:ext cx="5436598" cy="407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ectangle_title"/>
          <p:cNvSpPr/>
          <p:nvPr/>
        </p:nvSpPr>
        <p:spPr>
          <a:xfrm>
            <a:off x="1028999" y="537686"/>
            <a:ext cx="3734730" cy="662782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_title"/>
          <p:cNvSpPr txBox="1"/>
          <p:nvPr/>
        </p:nvSpPr>
        <p:spPr>
          <a:xfrm>
            <a:off x="1483200" y="607467"/>
            <a:ext cx="57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ea typeface="微軟正黑體" panose="020B0604030504040204" pitchFamily="34" charset="-120"/>
              </a:rPr>
              <a:t>End-Point Detection</a:t>
            </a:r>
            <a:endParaRPr lang="zh-TW" altLang="en-US" sz="28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14" name="image_icon_title"/>
          <p:cNvSpPr/>
          <p:nvPr/>
        </p:nvSpPr>
        <p:spPr>
          <a:xfrm>
            <a:off x="697609" y="537686"/>
            <a:ext cx="666371" cy="66278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33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text_content"/>
          <p:cNvSpPr txBox="1"/>
          <p:nvPr/>
        </p:nvSpPr>
        <p:spPr>
          <a:xfrm>
            <a:off x="697609" y="1350130"/>
            <a:ext cx="11224760" cy="194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音色</a:t>
            </a:r>
            <a:r>
              <a:rPr lang="en-US" altLang="zh-TW" sz="2600" dirty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(Timbre)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是很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模糊的名詞，泛指音訊的內容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600" dirty="0" smtClean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可用</a:t>
            </a:r>
            <a:r>
              <a:rPr lang="zh-TW" altLang="en-US" sz="2600" dirty="0" smtClean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基本</a:t>
            </a:r>
            <a:r>
              <a:rPr lang="zh-TW" altLang="en-US" sz="2600" dirty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週期的波形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來代表</a:t>
            </a:r>
            <a:r>
              <a:rPr lang="zh-TW" altLang="en-US" sz="2600" dirty="0" smtClean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音色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，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但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從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基本週期的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波形分析音色很困難。</a:t>
            </a:r>
            <a:endParaRPr lang="en-US" altLang="zh-TW" sz="2600" dirty="0" smtClean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通常的作法是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將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每個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音框進行</a:t>
            </a:r>
            <a:r>
              <a:rPr lang="zh-TW" altLang="en-US" sz="2600" dirty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頻譜分析</a:t>
            </a:r>
            <a:r>
              <a:rPr lang="en-US" altLang="zh-TW" sz="2600" dirty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(Spectral Analysis)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，</a:t>
            </a:r>
            <a:r>
              <a:rPr lang="zh-TW" altLang="en-US" sz="2600" dirty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算出一個音框</a:t>
            </a:r>
            <a:r>
              <a:rPr lang="zh-TW" altLang="en-US" sz="2600" dirty="0" smtClean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訊號在</a:t>
            </a:r>
            <a:r>
              <a:rPr lang="zh-TW" altLang="en-US" sz="2600" dirty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不同頻率的分量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，然後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才進行比對與分析。</a:t>
            </a:r>
            <a:endParaRPr lang="en-US" altLang="zh-TW" sz="2600" dirty="0" smtClean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rectangle_title"/>
          <p:cNvSpPr/>
          <p:nvPr/>
        </p:nvSpPr>
        <p:spPr>
          <a:xfrm>
            <a:off x="1028999" y="537686"/>
            <a:ext cx="1876433" cy="662782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_title"/>
          <p:cNvSpPr txBox="1"/>
          <p:nvPr/>
        </p:nvSpPr>
        <p:spPr>
          <a:xfrm>
            <a:off x="1483200" y="607467"/>
            <a:ext cx="57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ea typeface="微軟正黑體" panose="020B0604030504040204" pitchFamily="34" charset="-120"/>
              </a:rPr>
              <a:t>Timbre</a:t>
            </a:r>
            <a:endParaRPr lang="zh-TW" altLang="en-US" sz="28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728" y="4179618"/>
            <a:ext cx="2902310" cy="217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413" y="4179616"/>
            <a:ext cx="2902311" cy="2176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548240" y="3731941"/>
            <a:ext cx="2906484" cy="461076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時域</a:t>
            </a:r>
            <a:r>
              <a:rPr lang="en-US" altLang="zh-TW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(Time Domain</a:t>
            </a:r>
            <a:r>
              <a:rPr lang="en-US" altLang="zh-TW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  <a:endParaRPr lang="en-US" altLang="zh-TW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709554" y="3731941"/>
            <a:ext cx="2906484" cy="461076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頻域</a:t>
            </a:r>
            <a:r>
              <a:rPr lang="en-US" altLang="zh-TW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(Frequency Domain)</a:t>
            </a:r>
          </a:p>
        </p:txBody>
      </p:sp>
      <p:sp>
        <p:nvSpPr>
          <p:cNvPr id="4" name="向右箭號 3"/>
          <p:cNvSpPr/>
          <p:nvPr/>
        </p:nvSpPr>
        <p:spPr>
          <a:xfrm>
            <a:off x="5768666" y="4829832"/>
            <a:ext cx="628650" cy="876300"/>
          </a:xfrm>
          <a:prstGeom prst="rightArrow">
            <a:avLst/>
          </a:prstGeom>
          <a:solidFill>
            <a:srgbClr val="A89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image_icon_title"/>
          <p:cNvSpPr/>
          <p:nvPr/>
        </p:nvSpPr>
        <p:spPr>
          <a:xfrm>
            <a:off x="697609" y="537686"/>
            <a:ext cx="666371" cy="66278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07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text_content"/>
          <p:cNvSpPr txBox="1"/>
          <p:nvPr/>
        </p:nvSpPr>
        <p:spPr>
          <a:xfrm>
            <a:off x="697609" y="1350130"/>
            <a:ext cx="11224760" cy="1020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頻譜分析最常用的方法是</a:t>
            </a:r>
            <a:r>
              <a:rPr lang="zh-TW" altLang="en-US" sz="2600" dirty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快速傅立葉轉換</a:t>
            </a:r>
            <a:r>
              <a:rPr lang="en-US" altLang="zh-TW" sz="2600" dirty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(Fast Fourier Transform, FFT)</a:t>
            </a:r>
            <a:endParaRPr lang="en-US" altLang="zh-TW" sz="2600" dirty="0" smtClean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Spectrogram Reading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表示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可從</a:t>
            </a:r>
            <a:r>
              <a:rPr lang="en-US" altLang="zh-TW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Spectrogram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看出語音內容</a:t>
            </a:r>
            <a:endParaRPr lang="en-US" altLang="zh-TW" sz="2600" dirty="0" smtClean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rectangle_title"/>
          <p:cNvSpPr/>
          <p:nvPr/>
        </p:nvSpPr>
        <p:spPr>
          <a:xfrm>
            <a:off x="1028999" y="537686"/>
            <a:ext cx="2702343" cy="662782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_title"/>
          <p:cNvSpPr txBox="1"/>
          <p:nvPr/>
        </p:nvSpPr>
        <p:spPr>
          <a:xfrm>
            <a:off x="1483200" y="607467"/>
            <a:ext cx="57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ea typeface="微軟正黑體" panose="020B0604030504040204" pitchFamily="34" charset="-120"/>
              </a:rPr>
              <a:t>Spectrogram</a:t>
            </a:r>
            <a:endParaRPr lang="zh-TW" altLang="en-US" sz="2800" dirty="0"/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41" y="2456082"/>
            <a:ext cx="5436606" cy="407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187522" y="6480691"/>
            <a:ext cx="762043" cy="276009"/>
          </a:xfrm>
          <a:prstGeom prst="rect">
            <a:avLst/>
          </a:prstGeom>
          <a:solidFill>
            <a:srgbClr val="2C3E50"/>
          </a:solidFill>
          <a:ln w="317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Frame</a:t>
            </a:r>
            <a:endParaRPr lang="zh-TW" altLang="en-US" sz="16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183" y="2895016"/>
            <a:ext cx="1212818" cy="276009"/>
          </a:xfrm>
          <a:prstGeom prst="rect">
            <a:avLst/>
          </a:prstGeom>
          <a:solidFill>
            <a:srgbClr val="2C3E50"/>
          </a:solidFill>
          <a:ln w="317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Frequency</a:t>
            </a:r>
            <a:endParaRPr lang="zh-TW" altLang="en-US" sz="16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>
            <a:stCxn id="15" idx="2"/>
          </p:cNvCxnSpPr>
          <p:nvPr/>
        </p:nvCxnSpPr>
        <p:spPr>
          <a:xfrm flipH="1">
            <a:off x="5255394" y="3171025"/>
            <a:ext cx="1308503" cy="1836806"/>
          </a:xfrm>
          <a:prstGeom prst="line">
            <a:avLst/>
          </a:prstGeom>
          <a:ln w="44450">
            <a:solidFill>
              <a:srgbClr val="2C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957488" y="2895016"/>
            <a:ext cx="1212818" cy="276009"/>
          </a:xfrm>
          <a:prstGeom prst="rect">
            <a:avLst/>
          </a:prstGeom>
          <a:solidFill>
            <a:srgbClr val="2C3E50"/>
          </a:solidFill>
          <a:ln w="317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顏色</a:t>
            </a:r>
            <a:r>
              <a:rPr lang="en-US" altLang="zh-TW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強度</a:t>
            </a:r>
            <a:endParaRPr lang="zh-TW" altLang="en-US" sz="16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image_icon_title"/>
          <p:cNvSpPr/>
          <p:nvPr/>
        </p:nvSpPr>
        <p:spPr>
          <a:xfrm>
            <a:off x="697609" y="537686"/>
            <a:ext cx="666371" cy="66278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ãinstrument Spectrogram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96" y="3776090"/>
            <a:ext cx="5262367" cy="246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71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橢圓 17"/>
          <p:cNvSpPr/>
          <p:nvPr/>
        </p:nvSpPr>
        <p:spPr>
          <a:xfrm>
            <a:off x="5925722" y="3258722"/>
            <a:ext cx="340557" cy="340557"/>
          </a:xfrm>
          <a:prstGeom prst="ellipse">
            <a:avLst/>
          </a:prstGeom>
          <a:solidFill>
            <a:srgbClr val="2C3E50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7" name="橢圓 16"/>
          <p:cNvSpPr/>
          <p:nvPr/>
        </p:nvSpPr>
        <p:spPr>
          <a:xfrm>
            <a:off x="5531479" y="2864479"/>
            <a:ext cx="1129042" cy="1129042"/>
          </a:xfrm>
          <a:prstGeom prst="ellipse">
            <a:avLst/>
          </a:prstGeom>
          <a:solidFill>
            <a:srgbClr val="0A9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3684484" y="1017484"/>
            <a:ext cx="4823033" cy="4823033"/>
          </a:xfrm>
          <a:prstGeom prst="ellips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661125" y="1994125"/>
            <a:ext cx="2869750" cy="28697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50800" dir="30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844241" y="2786467"/>
            <a:ext cx="650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ln>
                  <a:solidFill>
                    <a:schemeClr val="bg1"/>
                  </a:solidFill>
                </a:ln>
                <a:solidFill>
                  <a:srgbClr val="2C3E50"/>
                </a:solidFill>
                <a:effectLst>
                  <a:outerShdw blurRad="25400" sx="102000" sy="102000" algn="ctr" rotWithShape="0">
                    <a:prstClr val="black">
                      <a:alpha val="54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Homework</a:t>
            </a:r>
            <a:endParaRPr lang="en-US" altLang="zh-TW" sz="4800" b="1" dirty="0" smtClean="0">
              <a:ln>
                <a:solidFill>
                  <a:schemeClr val="bg1"/>
                </a:solidFill>
              </a:ln>
              <a:solidFill>
                <a:srgbClr val="2C3E50"/>
              </a:solidFill>
              <a:effectLst>
                <a:outerShdw blurRad="25400" sx="102000" sy="102000" algn="ctr" rotWithShape="0">
                  <a:prstClr val="black">
                    <a:alpha val="54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17516" y="4073758"/>
            <a:ext cx="403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B63D66"/>
                </a:solidFill>
              </a:rPr>
              <a:t>● </a:t>
            </a:r>
            <a:r>
              <a:rPr lang="en-US" altLang="zh-TW" sz="1200" dirty="0">
                <a:solidFill>
                  <a:srgbClr val="B63D66"/>
                </a:solidFill>
              </a:rPr>
              <a:t>Assignment</a:t>
            </a:r>
          </a:p>
          <a:p>
            <a:r>
              <a:rPr lang="en-US" altLang="zh-TW" sz="1200" dirty="0" smtClean="0">
                <a:solidFill>
                  <a:srgbClr val="B63D66"/>
                </a:solidFill>
              </a:rPr>
              <a:t>● </a:t>
            </a:r>
            <a:r>
              <a:rPr lang="en-US" altLang="zh-TW" sz="1200" dirty="0">
                <a:solidFill>
                  <a:srgbClr val="B63D66"/>
                </a:solidFill>
              </a:rPr>
              <a:t>Example</a:t>
            </a:r>
            <a:endParaRPr lang="zh-TW" altLang="en-US" sz="1200" dirty="0">
              <a:solidFill>
                <a:srgbClr val="B63D66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90000" y="3877926"/>
            <a:ext cx="4212000" cy="18000"/>
          </a:xfrm>
          <a:prstGeom prst="rect">
            <a:avLst/>
          </a:prstGeom>
          <a:solidFill>
            <a:srgbClr val="0A9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760000" y="1949240"/>
            <a:ext cx="683066" cy="68306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rgbClr val="FB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345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2" grpId="0" animBg="1"/>
      <p:bldP spid="12" grpId="1" animBg="1"/>
      <p:bldP spid="6" grpId="0" build="p"/>
      <p:bldP spid="7" grpId="0"/>
      <p:bldP spid="9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line_separate"/>
          <p:cNvCxnSpPr/>
          <p:nvPr/>
        </p:nvCxnSpPr>
        <p:spPr>
          <a:xfrm>
            <a:off x="6196592" y="1350130"/>
            <a:ext cx="0" cy="5094915"/>
          </a:xfrm>
          <a:prstGeom prst="line">
            <a:avLst/>
          </a:prstGeom>
          <a:ln w="85725">
            <a:solidFill>
              <a:srgbClr val="BDC7C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ectangle_title"/>
          <p:cNvSpPr/>
          <p:nvPr/>
        </p:nvSpPr>
        <p:spPr>
          <a:xfrm>
            <a:off x="1029000" y="537686"/>
            <a:ext cx="2561925" cy="662782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image_icon_title"/>
          <p:cNvSpPr/>
          <p:nvPr/>
        </p:nvSpPr>
        <p:spPr>
          <a:xfrm>
            <a:off x="697609" y="537686"/>
            <a:ext cx="666371" cy="66278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_title"/>
          <p:cNvSpPr txBox="1"/>
          <p:nvPr/>
        </p:nvSpPr>
        <p:spPr>
          <a:xfrm>
            <a:off x="1483200" y="607467"/>
            <a:ext cx="57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ea typeface="微軟正黑體" panose="020B0604030504040204" pitchFamily="34" charset="-120"/>
              </a:rPr>
              <a:t>Assignment</a:t>
            </a:r>
            <a:endParaRPr lang="zh-TW" altLang="en-US" sz="2800" dirty="0"/>
          </a:p>
        </p:txBody>
      </p:sp>
      <p:sp>
        <p:nvSpPr>
          <p:cNvPr id="8" name="tag"/>
          <p:cNvSpPr/>
          <p:nvPr/>
        </p:nvSpPr>
        <p:spPr>
          <a:xfrm>
            <a:off x="6196592" y="1350130"/>
            <a:ext cx="2437269" cy="469949"/>
          </a:xfrm>
          <a:prstGeom prst="homePlate">
            <a:avLst/>
          </a:prstGeom>
          <a:solidFill>
            <a:srgbClr val="0A9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200" dirty="0" smtClean="0"/>
              <a:t>Plot</a:t>
            </a:r>
            <a:endParaRPr lang="zh-TW" altLang="en-US" sz="2200" dirty="0"/>
          </a:p>
        </p:txBody>
      </p:sp>
      <p:sp>
        <p:nvSpPr>
          <p:cNvPr id="14" name="text_content"/>
          <p:cNvSpPr txBox="1"/>
          <p:nvPr/>
        </p:nvSpPr>
        <p:spPr>
          <a:xfrm>
            <a:off x="6664043" y="2039522"/>
            <a:ext cx="4950441" cy="260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Energy</a:t>
            </a:r>
          </a:p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Zero Crossing Rate</a:t>
            </a:r>
          </a:p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Autocorrelation</a:t>
            </a:r>
          </a:p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Pitch</a:t>
            </a:r>
          </a:p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End-Point Detection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15" name="tag"/>
          <p:cNvSpPr/>
          <p:nvPr/>
        </p:nvSpPr>
        <p:spPr>
          <a:xfrm>
            <a:off x="782627" y="1348640"/>
            <a:ext cx="2437269" cy="469949"/>
          </a:xfrm>
          <a:prstGeom prst="homePlate">
            <a:avLst/>
          </a:prstGeom>
          <a:solidFill>
            <a:srgbClr val="0A9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200" dirty="0" smtClean="0"/>
              <a:t>Parameters</a:t>
            </a:r>
            <a:endParaRPr lang="zh-TW" altLang="en-US" sz="2200" dirty="0"/>
          </a:p>
        </p:txBody>
      </p:sp>
      <p:graphicFrame>
        <p:nvGraphicFramePr>
          <p:cNvPr id="16" name="table_example"/>
          <p:cNvGraphicFramePr>
            <a:graphicFrameLocks noGrp="1"/>
          </p:cNvGraphicFramePr>
          <p:nvPr>
            <p:extLst/>
          </p:nvPr>
        </p:nvGraphicFramePr>
        <p:xfrm>
          <a:off x="1029000" y="2080208"/>
          <a:ext cx="4819799" cy="389196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87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3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86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Recording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7953" marR="77953" marT="38977" marB="38977" anchor="ctr">
                    <a:lnL w="1905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720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720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2C3E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solidFill>
                            <a:srgbClr val="2C3E5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“</a:t>
                      </a:r>
                      <a:r>
                        <a:rPr lang="zh-TW" altLang="en-US" sz="2000" b="0" dirty="0" smtClean="0">
                          <a:solidFill>
                            <a:srgbClr val="2C3E5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語音訊號處理”</a:t>
                      </a:r>
                      <a:endParaRPr lang="zh-TW" altLang="en-US" sz="2000" b="0" dirty="0">
                        <a:solidFill>
                          <a:srgbClr val="2C3E5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7953" marR="77953" marT="38977" marB="38977" anchor="ctr">
                    <a:lnL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6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Sample Rate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7953" marR="77953" marT="38977" marB="38977" anchor="ctr">
                    <a:lnL w="1905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720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720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F2C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solidFill>
                            <a:srgbClr val="2C3E5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16k Hz</a:t>
                      </a:r>
                      <a:endParaRPr lang="zh-TW" altLang="en-US" sz="2000" b="0" dirty="0">
                        <a:solidFill>
                          <a:srgbClr val="2C3E5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7953" marR="77953" marT="38977" marB="38977" anchor="ctr">
                    <a:lnL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6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Resolution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7953" marR="77953" marT="38977" marB="38977" anchor="ctr">
                    <a:lnL w="1905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720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720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2C3E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solidFill>
                            <a:srgbClr val="2C3E5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16bits</a:t>
                      </a:r>
                      <a:endParaRPr lang="zh-TW" altLang="en-US" sz="2000" b="0" dirty="0">
                        <a:solidFill>
                          <a:srgbClr val="2C3E5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7953" marR="77953" marT="38977" marB="38977" anchor="ctr">
                    <a:lnL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6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Windowing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7953" marR="77953" marT="38977" marB="38977" anchor="ctr">
                    <a:lnL w="1905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720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720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F2C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solidFill>
                            <a:srgbClr val="2C3E5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Hamming window</a:t>
                      </a:r>
                      <a:endParaRPr lang="zh-TW" altLang="en-US" sz="2000" b="0" dirty="0">
                        <a:solidFill>
                          <a:srgbClr val="2C3E5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7953" marR="77953" marT="38977" marB="38977" anchor="ctr">
                    <a:lnL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6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Frame Size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7953" marR="77953" marT="38977" marB="38977" anchor="ctr">
                    <a:lnL w="1905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720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720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2C3E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solidFill>
                            <a:srgbClr val="2C3E5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32ms</a:t>
                      </a:r>
                      <a:endParaRPr lang="zh-TW" altLang="en-US" sz="2000" b="0" dirty="0">
                        <a:solidFill>
                          <a:srgbClr val="2C3E5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7953" marR="77953" marT="38977" marB="38977" anchor="ctr">
                    <a:lnL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111296"/>
                  </a:ext>
                </a:extLst>
              </a:tr>
              <a:tr h="6486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Frame Shift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7953" marR="77953" marT="38977" marB="38977" anchor="ctr">
                    <a:lnL w="1905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720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720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F2C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solidFill>
                            <a:srgbClr val="2C3E5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16ms</a:t>
                      </a:r>
                      <a:endParaRPr lang="zh-TW" altLang="en-US" sz="2000" b="0" dirty="0">
                        <a:solidFill>
                          <a:srgbClr val="2C3E5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7953" marR="77953" marT="38977" marB="38977" anchor="ctr">
                    <a:lnL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B9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666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52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ectangle_title"/>
          <p:cNvSpPr/>
          <p:nvPr/>
        </p:nvSpPr>
        <p:spPr>
          <a:xfrm>
            <a:off x="1029000" y="537686"/>
            <a:ext cx="2009475" cy="662782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_title"/>
          <p:cNvSpPr txBox="1"/>
          <p:nvPr/>
        </p:nvSpPr>
        <p:spPr>
          <a:xfrm>
            <a:off x="1483200" y="607467"/>
            <a:ext cx="57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ea typeface="微軟正黑體" panose="020B0604030504040204" pitchFamily="34" charset="-120"/>
              </a:rPr>
              <a:t>Example</a:t>
            </a:r>
            <a:endParaRPr lang="zh-TW" altLang="en-US" sz="28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845" y="1342148"/>
            <a:ext cx="72000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11" name="image_icon_title"/>
          <p:cNvSpPr/>
          <p:nvPr/>
        </p:nvSpPr>
        <p:spPr>
          <a:xfrm>
            <a:off x="697609" y="537686"/>
            <a:ext cx="666371" cy="66278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98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697609" y="537686"/>
            <a:ext cx="11494391" cy="6320314"/>
            <a:chOff x="697609" y="537686"/>
            <a:chExt cx="11494391" cy="6320314"/>
          </a:xfrm>
        </p:grpSpPr>
        <p:sp>
          <p:nvSpPr>
            <p:cNvPr id="33" name="triangle_page"/>
            <p:cNvSpPr/>
            <p:nvPr/>
          </p:nvSpPr>
          <p:spPr>
            <a:xfrm rot="16200000">
              <a:off x="11036968" y="5702968"/>
              <a:ext cx="1155032" cy="1155032"/>
            </a:xfrm>
            <a:prstGeom prst="rtTriangle">
              <a:avLst/>
            </a:prstGeom>
            <a:solidFill>
              <a:srgbClr val="2C3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rectangle_title"/>
            <p:cNvSpPr/>
            <p:nvPr/>
          </p:nvSpPr>
          <p:spPr>
            <a:xfrm>
              <a:off x="1029000" y="537686"/>
              <a:ext cx="2009475" cy="662782"/>
            </a:xfrm>
            <a:prstGeom prst="rect">
              <a:avLst/>
            </a:prstGeom>
            <a:solidFill>
              <a:srgbClr val="2C3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text_title"/>
            <p:cNvSpPr txBox="1"/>
            <p:nvPr/>
          </p:nvSpPr>
          <p:spPr>
            <a:xfrm>
              <a:off x="1483200" y="607467"/>
              <a:ext cx="57747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>
                  <a:solidFill>
                    <a:schemeClr val="bg1"/>
                  </a:solidFill>
                  <a:ea typeface="微軟正黑體" panose="020B0604030504040204" pitchFamily="34" charset="-120"/>
                </a:rPr>
                <a:t>Example</a:t>
              </a:r>
              <a:endParaRPr lang="zh-TW" altLang="en-US" sz="2800" dirty="0"/>
            </a:p>
          </p:txBody>
        </p:sp>
        <p:sp>
          <p:nvSpPr>
            <p:cNvPr id="42" name="投影片編號版面配置區 1"/>
            <p:cNvSpPr txBox="1">
              <a:spLocks/>
            </p:cNvSpPr>
            <p:nvPr/>
          </p:nvSpPr>
          <p:spPr>
            <a:xfrm>
              <a:off x="11494827" y="6356350"/>
              <a:ext cx="69717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ctr" defTabSz="914400" rtl="0" eaLnBrk="1" latinLnBrk="0" hangingPunct="1">
                <a:defRPr sz="2400" kern="120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7517A5E-1F64-4749-9D28-1B2FB53E56BB}" type="slidenum">
                <a:rPr lang="zh-TW" altLang="en-US" smtClean="0"/>
                <a:pPr/>
                <a:t>28</a:t>
              </a:fld>
              <a:endParaRPr lang="zh-TW" altLang="en-US"/>
            </a:p>
          </p:txBody>
        </p:sp>
        <p:sp>
          <p:nvSpPr>
            <p:cNvPr id="45" name="image_icon_title"/>
            <p:cNvSpPr/>
            <p:nvPr/>
          </p:nvSpPr>
          <p:spPr>
            <a:xfrm>
              <a:off x="697609" y="537686"/>
              <a:ext cx="666371" cy="662782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circle_0"/>
          <p:cNvSpPr/>
          <p:nvPr/>
        </p:nvSpPr>
        <p:spPr>
          <a:xfrm>
            <a:off x="4441537" y="1687088"/>
            <a:ext cx="3308929" cy="3308929"/>
          </a:xfrm>
          <a:prstGeom prst="ellipse">
            <a:avLst/>
          </a:prstGeom>
          <a:solidFill>
            <a:srgbClr val="0A9B7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A9B7E"/>
              </a:solidFill>
            </a:endParaRPr>
          </a:p>
        </p:txBody>
      </p:sp>
      <p:sp>
        <p:nvSpPr>
          <p:cNvPr id="7" name="circle_1"/>
          <p:cNvSpPr/>
          <p:nvPr/>
        </p:nvSpPr>
        <p:spPr>
          <a:xfrm>
            <a:off x="5747077" y="2987219"/>
            <a:ext cx="697849" cy="697849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circle_2"/>
          <p:cNvSpPr/>
          <p:nvPr/>
        </p:nvSpPr>
        <p:spPr>
          <a:xfrm>
            <a:off x="5747436" y="2987218"/>
            <a:ext cx="697130" cy="697130"/>
          </a:xfrm>
          <a:prstGeom prst="ellipse">
            <a:avLst/>
          </a:prstGeom>
          <a:solidFill>
            <a:srgbClr val="0A9B7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circle_3"/>
          <p:cNvSpPr/>
          <p:nvPr/>
        </p:nvSpPr>
        <p:spPr>
          <a:xfrm>
            <a:off x="-961259" y="-3412241"/>
            <a:ext cx="14193178" cy="14193178"/>
          </a:xfrm>
          <a:prstGeom prst="ellips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27" name="image_smil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9929">
            <a:off x="4574732" y="2487301"/>
            <a:ext cx="577285" cy="577285"/>
          </a:xfrm>
          <a:prstGeom prst="rect">
            <a:avLst/>
          </a:prstGeom>
        </p:spPr>
      </p:pic>
      <p:sp>
        <p:nvSpPr>
          <p:cNvPr id="10" name="text_title"/>
          <p:cNvSpPr txBox="1"/>
          <p:nvPr/>
        </p:nvSpPr>
        <p:spPr>
          <a:xfrm>
            <a:off x="3068570" y="2791381"/>
            <a:ext cx="6751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ln>
                  <a:solidFill>
                    <a:srgbClr val="17202F"/>
                  </a:solidFill>
                </a:ln>
                <a:solidFill>
                  <a:schemeClr val="bg1"/>
                </a:solidFill>
                <a:effectLst>
                  <a:outerShdw blurRad="63500" sx="102000" sy="102000" algn="tl">
                    <a:srgbClr val="000000">
                      <a:alpha val="54000"/>
                    </a:srgbClr>
                  </a:outerShdw>
                </a:effectLst>
              </a:rPr>
              <a:t>Thank you for listening</a:t>
            </a:r>
            <a:r>
              <a:rPr lang="en-US" altLang="zh-TW" sz="4800" b="1" dirty="0">
                <a:ln>
                  <a:solidFill>
                    <a:srgbClr val="17202F"/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54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  <p:cxnSp>
        <p:nvCxnSpPr>
          <p:cNvPr id="12" name="line_mg_1_7"/>
          <p:cNvCxnSpPr/>
          <p:nvPr/>
        </p:nvCxnSpPr>
        <p:spPr>
          <a:xfrm flipH="1" flipV="1">
            <a:off x="7257090" y="1999096"/>
            <a:ext cx="91649" cy="853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line_mg_1_6"/>
          <p:cNvCxnSpPr/>
          <p:nvPr/>
        </p:nvCxnSpPr>
        <p:spPr>
          <a:xfrm flipH="1">
            <a:off x="7106459" y="2227698"/>
            <a:ext cx="181496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line_mg_1_5"/>
          <p:cNvCxnSpPr/>
          <p:nvPr/>
        </p:nvCxnSpPr>
        <p:spPr>
          <a:xfrm flipV="1">
            <a:off x="7247565" y="2394384"/>
            <a:ext cx="91649" cy="853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line_mg_1_4"/>
          <p:cNvCxnSpPr/>
          <p:nvPr/>
        </p:nvCxnSpPr>
        <p:spPr>
          <a:xfrm flipV="1">
            <a:off x="7504739" y="2413435"/>
            <a:ext cx="0" cy="1355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ine_mg_1_3"/>
          <p:cNvCxnSpPr/>
          <p:nvPr/>
        </p:nvCxnSpPr>
        <p:spPr>
          <a:xfrm flipH="1" flipV="1">
            <a:off x="7649996" y="2408671"/>
            <a:ext cx="91649" cy="853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ne_mg_1_2"/>
          <p:cNvCxnSpPr/>
          <p:nvPr/>
        </p:nvCxnSpPr>
        <p:spPr>
          <a:xfrm flipH="1">
            <a:off x="7695819" y="2224126"/>
            <a:ext cx="181496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ne_mg_1_1"/>
          <p:cNvCxnSpPr/>
          <p:nvPr/>
        </p:nvCxnSpPr>
        <p:spPr>
          <a:xfrm flipV="1">
            <a:off x="7661901" y="1995523"/>
            <a:ext cx="91649" cy="853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ne_mg_1_0"/>
          <p:cNvCxnSpPr/>
          <p:nvPr/>
        </p:nvCxnSpPr>
        <p:spPr>
          <a:xfrm flipV="1">
            <a:off x="7504739" y="1906229"/>
            <a:ext cx="0" cy="1355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ne_mg_0_7"/>
          <p:cNvCxnSpPr/>
          <p:nvPr/>
        </p:nvCxnSpPr>
        <p:spPr>
          <a:xfrm flipH="1" flipV="1">
            <a:off x="4033138" y="2524350"/>
            <a:ext cx="91649" cy="8536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line_mg_0_6"/>
          <p:cNvCxnSpPr/>
          <p:nvPr/>
        </p:nvCxnSpPr>
        <p:spPr>
          <a:xfrm flipH="1">
            <a:off x="3882507" y="2752951"/>
            <a:ext cx="181496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line_mg_0_5"/>
          <p:cNvCxnSpPr/>
          <p:nvPr/>
        </p:nvCxnSpPr>
        <p:spPr>
          <a:xfrm flipV="1">
            <a:off x="4023613" y="2919637"/>
            <a:ext cx="91649" cy="8536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line_mg_0_4"/>
          <p:cNvCxnSpPr/>
          <p:nvPr/>
        </p:nvCxnSpPr>
        <p:spPr>
          <a:xfrm flipV="1">
            <a:off x="4280786" y="2938688"/>
            <a:ext cx="0" cy="13555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line_mg_0_3"/>
          <p:cNvCxnSpPr/>
          <p:nvPr/>
        </p:nvCxnSpPr>
        <p:spPr>
          <a:xfrm flipH="1" flipV="1">
            <a:off x="4426044" y="2933925"/>
            <a:ext cx="91649" cy="8536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line_mg_0_2"/>
          <p:cNvCxnSpPr/>
          <p:nvPr/>
        </p:nvCxnSpPr>
        <p:spPr>
          <a:xfrm flipH="1">
            <a:off x="4471867" y="2749379"/>
            <a:ext cx="181496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ne_mg_0_1"/>
          <p:cNvCxnSpPr/>
          <p:nvPr/>
        </p:nvCxnSpPr>
        <p:spPr>
          <a:xfrm flipV="1">
            <a:off x="4437949" y="2520776"/>
            <a:ext cx="91649" cy="8536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line_mg_0_0"/>
          <p:cNvCxnSpPr/>
          <p:nvPr/>
        </p:nvCxnSpPr>
        <p:spPr>
          <a:xfrm flipV="1">
            <a:off x="4280786" y="2431482"/>
            <a:ext cx="0" cy="13555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39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6" dur="300" fill="hold"/>
                                        <p:tgtEl>
                                          <p:spTgt spid="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300" fill="hold"/>
                                        <p:tgtEl>
                                          <p:spTgt spid="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2" dur="300" fill="hold"/>
                                        <p:tgtEl>
                                          <p:spTgt spid="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4167E-6 3.7037E-7 L 3.54167E-6 0.06319 " pathEditMode="relative" rAng="0" ptsTypes="AA">
                                      <p:cBhvr>
                                        <p:cTn id="53" dur="2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3.7037E-7 L -0.02513 0.04792 " pathEditMode="relative" rAng="0" ptsTypes="AA">
                                      <p:cBhvr>
                                        <p:cTn id="64" dur="2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238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7.40741E-7 L -0.03542 -0.00255 " pathEditMode="relative" rAng="0" ptsTypes="AA">
                                      <p:cBhvr>
                                        <p:cTn id="75" dur="2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39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xit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-3.7037E-6 L -0.02396 -0.05648 " pathEditMode="relative" rAng="0" ptsTypes="AA">
                                      <p:cBhvr>
                                        <p:cTn id="86" dur="2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2824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8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4167E-6 -7.40741E-7 L 3.54167E-6 -0.06042 " pathEditMode="relative" rAng="0" ptsTypes="AA">
                                      <p:cBhvr>
                                        <p:cTn id="97" dur="2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32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4.07407E-6 L 0.02812 -0.05394 " pathEditMode="relative" rAng="0" ptsTypes="AA">
                                      <p:cBhvr>
                                        <p:cTn id="108" dur="2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-270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4.81481E-6 L 0.0405 0.00069 " pathEditMode="relative" rAng="0" ptsTypes="AA">
                                      <p:cBhvr>
                                        <p:cTn id="119" dur="2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23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22" presetClass="exit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4.07407E-6 L 0.02826 0.04445 " pathEditMode="relative" rAng="0" ptsTypes="AA">
                                      <p:cBhvr>
                                        <p:cTn id="130" dur="2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2222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22" presetClass="exit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29167E-6 -2.96296E-6 L -2.29167E-6 0.0632 " pathEditMode="relative" rAng="0" ptsTypes="AA">
                                      <p:cBhvr>
                                        <p:cTn id="141" dur="2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9167E-6 -2.96296E-6 L -0.02513 0.04792 " pathEditMode="relative" rAng="0" ptsTypes="AA">
                                      <p:cBhvr>
                                        <p:cTn id="152" dur="2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2384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6667E-6 -4.07407E-6 L -0.03541 -0.00254 " pathEditMode="relative" rAng="0" ptsTypes="AA">
                                      <p:cBhvr>
                                        <p:cTn id="163" dur="2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39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2.96296E-6 L -0.02396 -0.05648 " pathEditMode="relative" rAng="0" ptsTypes="AA">
                                      <p:cBhvr>
                                        <p:cTn id="174" dur="2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2824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22" presetClass="exit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6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29167E-6 -4.07407E-6 L -2.29167E-6 -0.06041 " pathEditMode="relative" rAng="0" ptsTypes="AA">
                                      <p:cBhvr>
                                        <p:cTn id="185" dur="2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32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22" presetClass="exit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79167E-6 7.40741E-7 L 0.02812 -0.05394 " pathEditMode="relative" rAng="0" ptsTypes="AA">
                                      <p:cBhvr>
                                        <p:cTn id="196" dur="2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-2708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22" presetClass="exit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8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1.48148E-6 L 0.04049 0.00069 " pathEditMode="relative" rAng="0" ptsTypes="AA">
                                      <p:cBhvr>
                                        <p:cTn id="207" dur="2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23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2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2.59259E-6 L 0.02825 0.04444 " pathEditMode="relative" rAng="0" ptsTypes="AA">
                                      <p:cBhvr>
                                        <p:cTn id="218" dur="2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2222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2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0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橢圓 17"/>
          <p:cNvSpPr/>
          <p:nvPr/>
        </p:nvSpPr>
        <p:spPr>
          <a:xfrm>
            <a:off x="5925722" y="3258722"/>
            <a:ext cx="340557" cy="340557"/>
          </a:xfrm>
          <a:prstGeom prst="ellipse">
            <a:avLst/>
          </a:prstGeom>
          <a:solidFill>
            <a:srgbClr val="2C3E50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7" name="橢圓 16"/>
          <p:cNvSpPr/>
          <p:nvPr/>
        </p:nvSpPr>
        <p:spPr>
          <a:xfrm>
            <a:off x="5531479" y="2864479"/>
            <a:ext cx="1129042" cy="1129042"/>
          </a:xfrm>
          <a:prstGeom prst="ellipse">
            <a:avLst/>
          </a:prstGeom>
          <a:solidFill>
            <a:srgbClr val="0A9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3684484" y="1017484"/>
            <a:ext cx="4823033" cy="4823033"/>
          </a:xfrm>
          <a:prstGeom prst="ellips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661125" y="1994125"/>
            <a:ext cx="2869750" cy="28697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50800" dir="30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844241" y="2786467"/>
            <a:ext cx="650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 smtClean="0">
                <a:ln>
                  <a:solidFill>
                    <a:schemeClr val="bg1"/>
                  </a:solidFill>
                </a:ln>
                <a:solidFill>
                  <a:srgbClr val="2C3E50"/>
                </a:solidFill>
                <a:effectLst>
                  <a:outerShdw blurRad="25400" sx="102000" sy="102000" algn="ctr" rotWithShape="0">
                    <a:prstClr val="black">
                      <a:alpha val="54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Introduction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965594" y="4073758"/>
            <a:ext cx="4030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B63D66"/>
                </a:solidFill>
              </a:rPr>
              <a:t>● </a:t>
            </a:r>
            <a:r>
              <a:rPr lang="en-US" altLang="zh-TW" sz="1200" dirty="0">
                <a:solidFill>
                  <a:srgbClr val="B63D66"/>
                </a:solidFill>
              </a:rPr>
              <a:t>What is speech</a:t>
            </a:r>
            <a:r>
              <a:rPr lang="en-US" altLang="zh-TW" sz="1200" dirty="0" smtClean="0">
                <a:solidFill>
                  <a:srgbClr val="B63D66"/>
                </a:solidFill>
              </a:rPr>
              <a:t>?</a:t>
            </a:r>
          </a:p>
          <a:p>
            <a:r>
              <a:rPr lang="en-US" altLang="zh-TW" sz="1200" dirty="0" smtClean="0">
                <a:solidFill>
                  <a:srgbClr val="B63D66"/>
                </a:solidFill>
              </a:rPr>
              <a:t>● Speech </a:t>
            </a:r>
            <a:r>
              <a:rPr lang="en-US" altLang="zh-TW" sz="1200" dirty="0">
                <a:solidFill>
                  <a:srgbClr val="B63D66"/>
                </a:solidFill>
              </a:rPr>
              <a:t>Sampling</a:t>
            </a:r>
          </a:p>
          <a:p>
            <a:r>
              <a:rPr lang="en-US" altLang="zh-TW" sz="1200" dirty="0" smtClean="0">
                <a:solidFill>
                  <a:srgbClr val="B63D66"/>
                </a:solidFill>
              </a:rPr>
              <a:t>● Basic </a:t>
            </a:r>
            <a:r>
              <a:rPr lang="en-US" altLang="zh-TW" sz="1200" dirty="0">
                <a:solidFill>
                  <a:srgbClr val="B63D66"/>
                </a:solidFill>
              </a:rPr>
              <a:t>Acoustic </a:t>
            </a:r>
            <a:r>
              <a:rPr lang="en-US" altLang="zh-TW" sz="1200" dirty="0" smtClean="0">
                <a:solidFill>
                  <a:srgbClr val="B63D66"/>
                </a:solidFill>
              </a:rPr>
              <a:t>Features</a:t>
            </a:r>
          </a:p>
          <a:p>
            <a:r>
              <a:rPr lang="en-US" altLang="zh-TW" sz="1200" dirty="0" smtClean="0">
                <a:solidFill>
                  <a:srgbClr val="B63D66"/>
                </a:solidFill>
              </a:rPr>
              <a:t>● Human Voice Production</a:t>
            </a:r>
            <a:endParaRPr lang="zh-TW" altLang="en-US" sz="1200" dirty="0">
              <a:solidFill>
                <a:srgbClr val="B63D66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90000" y="3877926"/>
            <a:ext cx="4212000" cy="18000"/>
          </a:xfrm>
          <a:prstGeom prst="rect">
            <a:avLst/>
          </a:prstGeom>
          <a:solidFill>
            <a:srgbClr val="0A9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760000" y="1949240"/>
            <a:ext cx="683066" cy="68306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rgbClr val="FB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23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2" grpId="0" animBg="1"/>
      <p:bldP spid="12" grpId="1" animBg="1"/>
      <p:bldP spid="6" grpId="0" build="p"/>
      <p:bldP spid="7" grpId="0"/>
      <p:bldP spid="9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text_content"/>
          <p:cNvSpPr txBox="1"/>
          <p:nvPr/>
        </p:nvSpPr>
        <p:spPr>
          <a:xfrm>
            <a:off x="697609" y="1350130"/>
            <a:ext cx="11224760" cy="1020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所謂「音訊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」</a:t>
            </a:r>
            <a:r>
              <a:rPr lang="en-US" altLang="zh-TW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(Audio Signals)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，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泛指人類可以聽到的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聲音。</a:t>
            </a:r>
          </a:p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若以發音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來源分類：</a:t>
            </a:r>
            <a:endParaRPr lang="en-US" altLang="zh-TW" sz="2600" dirty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rectangle_title"/>
          <p:cNvSpPr/>
          <p:nvPr/>
        </p:nvSpPr>
        <p:spPr>
          <a:xfrm>
            <a:off x="1029000" y="537686"/>
            <a:ext cx="3174290" cy="662782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image_icon_title"/>
          <p:cNvSpPr/>
          <p:nvPr/>
        </p:nvSpPr>
        <p:spPr>
          <a:xfrm>
            <a:off x="697609" y="537686"/>
            <a:ext cx="666371" cy="66278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_title"/>
          <p:cNvSpPr txBox="1"/>
          <p:nvPr/>
        </p:nvSpPr>
        <p:spPr>
          <a:xfrm>
            <a:off x="1483200" y="607467"/>
            <a:ext cx="57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ea typeface="微軟正黑體" panose="020B0604030504040204" pitchFamily="34" charset="-120"/>
              </a:rPr>
              <a:t>What is speech?</a:t>
            </a:r>
            <a:endParaRPr lang="zh-TW" altLang="en-US" sz="2800" dirty="0"/>
          </a:p>
        </p:txBody>
      </p:sp>
      <p:sp>
        <p:nvSpPr>
          <p:cNvPr id="8" name="tag"/>
          <p:cNvSpPr/>
          <p:nvPr/>
        </p:nvSpPr>
        <p:spPr>
          <a:xfrm>
            <a:off x="1029000" y="2485523"/>
            <a:ext cx="1891181" cy="469949"/>
          </a:xfrm>
          <a:prstGeom prst="homePlate">
            <a:avLst/>
          </a:prstGeom>
          <a:solidFill>
            <a:srgbClr val="0A9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生物音</a:t>
            </a:r>
          </a:p>
        </p:txBody>
      </p:sp>
      <p:sp>
        <p:nvSpPr>
          <p:cNvPr id="15" name="text_content"/>
          <p:cNvSpPr txBox="1"/>
          <p:nvPr/>
        </p:nvSpPr>
        <p:spPr>
          <a:xfrm>
            <a:off x="2920181" y="2474276"/>
            <a:ext cx="56842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人聲、狗聲、貓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聲 </a:t>
            </a:r>
            <a:r>
              <a:rPr lang="en-US" altLang="zh-TW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…</a:t>
            </a:r>
            <a:endParaRPr lang="en-US" altLang="zh-TW" sz="2600" dirty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7" name="tag"/>
          <p:cNvSpPr/>
          <p:nvPr/>
        </p:nvSpPr>
        <p:spPr>
          <a:xfrm>
            <a:off x="1029000" y="3103670"/>
            <a:ext cx="1891181" cy="469949"/>
          </a:xfrm>
          <a:prstGeom prst="homePlate">
            <a:avLst/>
          </a:prstGeom>
          <a:solidFill>
            <a:srgbClr val="0A9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非生物音</a:t>
            </a:r>
          </a:p>
        </p:txBody>
      </p:sp>
      <p:sp>
        <p:nvSpPr>
          <p:cNvPr id="18" name="text_content"/>
          <p:cNvSpPr txBox="1"/>
          <p:nvPr/>
        </p:nvSpPr>
        <p:spPr>
          <a:xfrm>
            <a:off x="2920181" y="3092423"/>
            <a:ext cx="56842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引擎聲、關門聲、打雷聲、樂器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聲 </a:t>
            </a:r>
            <a:r>
              <a:rPr lang="en-US" altLang="zh-TW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…</a:t>
            </a:r>
            <a:endParaRPr lang="en-US" altLang="zh-TW" sz="2600" dirty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text_content"/>
          <p:cNvSpPr txBox="1"/>
          <p:nvPr/>
        </p:nvSpPr>
        <p:spPr>
          <a:xfrm>
            <a:off x="697609" y="3791973"/>
            <a:ext cx="112247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若以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訊號規律性分類：</a:t>
            </a:r>
            <a:endParaRPr lang="en-US" altLang="zh-TW" sz="2600" dirty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1" name="tag"/>
          <p:cNvSpPr/>
          <p:nvPr/>
        </p:nvSpPr>
        <p:spPr>
          <a:xfrm>
            <a:off x="1029000" y="4390670"/>
            <a:ext cx="1891181" cy="469949"/>
          </a:xfrm>
          <a:prstGeom prst="homePlate">
            <a:avLst/>
          </a:prstGeom>
          <a:solidFill>
            <a:srgbClr val="0A9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準週期音</a:t>
            </a:r>
          </a:p>
        </p:txBody>
      </p:sp>
      <p:sp>
        <p:nvSpPr>
          <p:cNvPr id="22" name="text_content"/>
          <p:cNvSpPr txBox="1"/>
          <p:nvPr/>
        </p:nvSpPr>
        <p:spPr>
          <a:xfrm>
            <a:off x="2920181" y="4325321"/>
            <a:ext cx="90021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波形具有規律性，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可看出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週期的重複性，人耳可以感覺其穩定音高的存在，例如單音絃樂器、人聲清唱</a:t>
            </a:r>
            <a:endParaRPr lang="en-US" altLang="zh-TW" sz="2600" dirty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3" name="tag"/>
          <p:cNvSpPr/>
          <p:nvPr/>
        </p:nvSpPr>
        <p:spPr>
          <a:xfrm>
            <a:off x="1029000" y="5344347"/>
            <a:ext cx="1891181" cy="469949"/>
          </a:xfrm>
          <a:prstGeom prst="homePlate">
            <a:avLst/>
          </a:prstGeom>
          <a:solidFill>
            <a:srgbClr val="0A9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非週期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</a:t>
            </a:r>
          </a:p>
        </p:txBody>
      </p:sp>
      <p:sp>
        <p:nvSpPr>
          <p:cNvPr id="24" name="text_content"/>
          <p:cNvSpPr txBox="1"/>
          <p:nvPr/>
        </p:nvSpPr>
        <p:spPr>
          <a:xfrm>
            <a:off x="2920181" y="5256691"/>
            <a:ext cx="88146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波形不具規律性，看不出明顯的週期，人耳無法感覺出穩定音高的存在，例如打雷聲、拍手聲、敲鑼打鼓聲、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人聲氣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音</a:t>
            </a:r>
            <a:endParaRPr lang="en-US" altLang="zh-TW" sz="2600" dirty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1028" name="Picture 4" descr="ãç¾ä¹æ» æ¨å¨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893" y="1998511"/>
            <a:ext cx="2878907" cy="215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81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56" y="3351976"/>
            <a:ext cx="6836400" cy="3253045"/>
          </a:xfrm>
          <a:prstGeom prst="rect">
            <a:avLst/>
          </a:prstGeom>
        </p:spPr>
      </p:pic>
      <p:sp>
        <p:nvSpPr>
          <p:cNvPr id="2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ectangle_title"/>
          <p:cNvSpPr/>
          <p:nvPr/>
        </p:nvSpPr>
        <p:spPr>
          <a:xfrm>
            <a:off x="1028999" y="537686"/>
            <a:ext cx="3292278" cy="662782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_title"/>
          <p:cNvSpPr txBox="1"/>
          <p:nvPr/>
        </p:nvSpPr>
        <p:spPr>
          <a:xfrm>
            <a:off x="1483200" y="607467"/>
            <a:ext cx="57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ea typeface="微軟正黑體" panose="020B0604030504040204" pitchFamily="34" charset="-120"/>
              </a:rPr>
              <a:t>Speech Sampling</a:t>
            </a:r>
            <a:endParaRPr lang="zh-TW" altLang="en-US" sz="28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10" name="tag"/>
          <p:cNvSpPr/>
          <p:nvPr/>
        </p:nvSpPr>
        <p:spPr>
          <a:xfrm>
            <a:off x="1028999" y="1442292"/>
            <a:ext cx="1964254" cy="471864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Sample Rate</a:t>
            </a:r>
            <a:endParaRPr lang="zh-TW" altLang="en-US" sz="2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tag"/>
          <p:cNvSpPr/>
          <p:nvPr/>
        </p:nvSpPr>
        <p:spPr>
          <a:xfrm>
            <a:off x="1018689" y="2127538"/>
            <a:ext cx="1964254" cy="471864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Resolution</a:t>
            </a:r>
            <a:endParaRPr lang="zh-TW" altLang="en-US" sz="2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ag"/>
          <p:cNvSpPr/>
          <p:nvPr/>
        </p:nvSpPr>
        <p:spPr>
          <a:xfrm>
            <a:off x="1018689" y="2812784"/>
            <a:ext cx="1964254" cy="471864"/>
          </a:xfrm>
          <a:prstGeom prst="homePlate">
            <a:avLst/>
          </a:prstGeom>
          <a:solidFill>
            <a:srgbClr val="B63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Channel</a:t>
            </a:r>
            <a:endParaRPr lang="zh-TW" altLang="en-US" sz="2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23799" y="1456073"/>
            <a:ext cx="9040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每秒鐘採樣</a:t>
            </a:r>
            <a:r>
              <a:rPr lang="zh-TW" altLang="en-US" sz="24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的資料</a:t>
            </a:r>
            <a:r>
              <a:rPr lang="zh-TW" altLang="en-US" sz="24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點</a:t>
            </a:r>
            <a:r>
              <a:rPr lang="zh-TW" altLang="en-US" sz="24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數量 </a:t>
            </a:r>
            <a:r>
              <a:rPr lang="en-US" altLang="zh-TW" sz="2400" i="1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sz="2400" i="1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8k Hz, </a:t>
            </a:r>
            <a:r>
              <a:rPr lang="en-US" altLang="zh-TW" sz="2400" i="1" dirty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16k Hz</a:t>
            </a:r>
            <a:r>
              <a:rPr lang="en-US" altLang="zh-TW" sz="2400" i="1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 </a:t>
            </a:r>
            <a:r>
              <a:rPr lang="en-US" altLang="zh-TW" sz="2400" i="1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44.1k </a:t>
            </a:r>
            <a:r>
              <a:rPr lang="en-US" altLang="zh-TW" sz="2400" i="1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Hz, etc</a:t>
            </a:r>
            <a:r>
              <a:rPr lang="en-US" altLang="zh-TW" sz="2400" i="1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.)</a:t>
            </a:r>
            <a:endParaRPr lang="zh-TW" altLang="en-US" sz="2400" i="1" dirty="0">
              <a:solidFill>
                <a:srgbClr val="2C3E5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23799" y="216416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每個資料點用多少位元</a:t>
            </a:r>
            <a:r>
              <a:rPr lang="zh-TW" altLang="en-US" sz="24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表示 </a:t>
            </a:r>
            <a:r>
              <a:rPr lang="en-US" altLang="zh-TW" sz="2400" i="1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(8bit, </a:t>
            </a:r>
            <a:r>
              <a:rPr lang="en-US" altLang="zh-TW" sz="2400" i="1" dirty="0" smtClean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16bit</a:t>
            </a:r>
            <a:r>
              <a:rPr lang="en-US" altLang="zh-TW" sz="2400" i="1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  <a:endParaRPr lang="zh-TW" altLang="en-US" sz="2400" i="1" dirty="0"/>
          </a:p>
        </p:txBody>
      </p:sp>
      <p:sp>
        <p:nvSpPr>
          <p:cNvPr id="16" name="矩形 15"/>
          <p:cNvSpPr/>
          <p:nvPr/>
        </p:nvSpPr>
        <p:spPr>
          <a:xfrm>
            <a:off x="3123799" y="285129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訊號以多少頻道表示 </a:t>
            </a:r>
            <a:r>
              <a:rPr lang="en-US" altLang="zh-TW" sz="2400" i="1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sz="2400" i="1" dirty="0" smtClean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Mono</a:t>
            </a:r>
            <a:r>
              <a:rPr lang="en-US" altLang="zh-TW" sz="2400" i="1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 Stereo)</a:t>
            </a:r>
            <a:endParaRPr lang="zh-TW" altLang="en-US" sz="2400" i="1" dirty="0">
              <a:solidFill>
                <a:srgbClr val="2C3E50"/>
              </a:solidFill>
            </a:endParaRPr>
          </a:p>
        </p:txBody>
      </p:sp>
      <p:sp>
        <p:nvSpPr>
          <p:cNvPr id="5" name="左大括弧 4"/>
          <p:cNvSpPr/>
          <p:nvPr/>
        </p:nvSpPr>
        <p:spPr>
          <a:xfrm>
            <a:off x="3646099" y="3526024"/>
            <a:ext cx="200025" cy="2762250"/>
          </a:xfrm>
          <a:prstGeom prst="leftBrace">
            <a:avLst/>
          </a:prstGeom>
          <a:ln w="31750">
            <a:solidFill>
              <a:srgbClr val="B63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272798" y="4522875"/>
            <a:ext cx="255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16bit:-32767~32768</a:t>
            </a:r>
          </a:p>
          <a:p>
            <a:r>
              <a:rPr lang="en-US" altLang="zh-TW" sz="2000" dirty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normalize </a:t>
            </a:r>
            <a:r>
              <a:rPr lang="en-US" altLang="zh-TW" sz="2000" dirty="0" smtClean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to: 0~1 </a:t>
            </a:r>
            <a:endParaRPr lang="en-US" altLang="zh-TW" sz="2000" dirty="0">
              <a:solidFill>
                <a:srgbClr val="00B0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79499" y="3402200"/>
            <a:ext cx="2371725" cy="3067050"/>
          </a:xfrm>
          <a:prstGeom prst="rect">
            <a:avLst/>
          </a:prstGeom>
          <a:noFill/>
          <a:ln w="31750">
            <a:solidFill>
              <a:srgbClr val="B63D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4189124" y="6452288"/>
            <a:ext cx="2552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16,000 dot per second</a:t>
            </a:r>
            <a:endParaRPr lang="en-US" altLang="zh-TW" sz="2000" dirty="0">
              <a:solidFill>
                <a:srgbClr val="00B0F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image_icon_title"/>
          <p:cNvSpPr/>
          <p:nvPr/>
        </p:nvSpPr>
        <p:spPr>
          <a:xfrm>
            <a:off x="697609" y="537686"/>
            <a:ext cx="666371" cy="66278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52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text_content"/>
          <p:cNvSpPr txBox="1"/>
          <p:nvPr/>
        </p:nvSpPr>
        <p:spPr>
          <a:xfrm>
            <a:off x="697609" y="1350130"/>
            <a:ext cx="11224760" cy="14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分析聲音通常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以</a:t>
            </a:r>
            <a:r>
              <a:rPr lang="zh-TW" altLang="en-US" sz="2600" dirty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短時距分析</a:t>
            </a:r>
            <a:r>
              <a:rPr lang="en-US" altLang="zh-TW" sz="2600" dirty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(Short-term Analysis)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為主，因為音訊在短時間內是相對穩定的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600" dirty="0" smtClean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所以先將聲音切成</a:t>
            </a:r>
            <a:r>
              <a:rPr lang="zh-TW" altLang="en-US" sz="2600" dirty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音框</a:t>
            </a:r>
            <a:r>
              <a:rPr lang="en-US" altLang="zh-TW" sz="2600" dirty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(Frame)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，再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根據音框內的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訊號進行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分析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。</a:t>
            </a:r>
            <a:r>
              <a:rPr lang="en-US" altLang="zh-TW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endParaRPr lang="en-US" altLang="zh-TW" sz="2600" dirty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rectangle_title"/>
          <p:cNvSpPr/>
          <p:nvPr/>
        </p:nvSpPr>
        <p:spPr>
          <a:xfrm>
            <a:off x="1028999" y="537686"/>
            <a:ext cx="4219276" cy="662782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_title"/>
          <p:cNvSpPr txBox="1"/>
          <p:nvPr/>
        </p:nvSpPr>
        <p:spPr>
          <a:xfrm>
            <a:off x="1483200" y="607467"/>
            <a:ext cx="57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ea typeface="微軟正黑體" panose="020B0604030504040204" pitchFamily="34" charset="-120"/>
              </a:rPr>
              <a:t>Basic Acoustic Features</a:t>
            </a:r>
            <a:endParaRPr lang="zh-TW" altLang="en-US" sz="28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622" y="3207600"/>
            <a:ext cx="6836400" cy="3253045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622" y="3207600"/>
            <a:ext cx="6836400" cy="3253045"/>
          </a:xfrm>
          <a:prstGeom prst="rect">
            <a:avLst/>
          </a:prstGeom>
        </p:spPr>
      </p:pic>
      <p:sp>
        <p:nvSpPr>
          <p:cNvPr id="4" name="左大括弧 3"/>
          <p:cNvSpPr/>
          <p:nvPr/>
        </p:nvSpPr>
        <p:spPr>
          <a:xfrm rot="5400000">
            <a:off x="3872326" y="3291956"/>
            <a:ext cx="248420" cy="79710"/>
          </a:xfrm>
          <a:prstGeom prst="leftBrace">
            <a:avLst/>
          </a:prstGeom>
          <a:ln>
            <a:solidFill>
              <a:srgbClr val="0A9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大括弧 20"/>
          <p:cNvSpPr/>
          <p:nvPr/>
        </p:nvSpPr>
        <p:spPr>
          <a:xfrm rot="5400000">
            <a:off x="3912181" y="3291956"/>
            <a:ext cx="248420" cy="79710"/>
          </a:xfrm>
          <a:prstGeom prst="leftBrace">
            <a:avLst/>
          </a:prstGeom>
          <a:ln>
            <a:solidFill>
              <a:srgbClr val="B63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070622" y="2807490"/>
            <a:ext cx="255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Frame 1</a:t>
            </a:r>
            <a:endParaRPr lang="en-US" altLang="zh-TW" sz="2000" dirty="0">
              <a:solidFill>
                <a:srgbClr val="0A9B7E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036391" y="2807490"/>
            <a:ext cx="255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Frame 2</a:t>
            </a:r>
            <a:endParaRPr lang="en-US" altLang="zh-TW" sz="2000" dirty="0">
              <a:solidFill>
                <a:srgbClr val="B63D66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4" name="左大括弧 23"/>
          <p:cNvSpPr/>
          <p:nvPr/>
        </p:nvSpPr>
        <p:spPr>
          <a:xfrm rot="16200000">
            <a:off x="3895186" y="6189366"/>
            <a:ext cx="248420" cy="45719"/>
          </a:xfrm>
          <a:prstGeom prst="leftBrace">
            <a:avLst/>
          </a:prstGeom>
          <a:ln>
            <a:solidFill>
              <a:srgbClr val="A89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3349870" y="6356350"/>
            <a:ext cx="1452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rgbClr val="A89515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Overlapping</a:t>
            </a:r>
            <a:endParaRPr lang="en-US" altLang="zh-TW" sz="2000" dirty="0">
              <a:solidFill>
                <a:srgbClr val="A89515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7084" y="3275328"/>
            <a:ext cx="3255721" cy="361385"/>
          </a:xfrm>
          <a:prstGeom prst="rect">
            <a:avLst/>
          </a:prstGeom>
          <a:solidFill>
            <a:srgbClr val="0A9B7E"/>
          </a:solidFill>
          <a:ln w="317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Frame size: 32ms</a:t>
            </a:r>
            <a:endParaRPr lang="zh-TW" altLang="en-US" sz="16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7422" y="3697251"/>
            <a:ext cx="3255721" cy="673473"/>
          </a:xfrm>
          <a:prstGeom prst="rect">
            <a:avLst/>
          </a:prstGeom>
          <a:solidFill>
            <a:srgbClr val="2C3E50"/>
          </a:solidFill>
          <a:ln w="317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音框長度大約</a:t>
            </a:r>
            <a:r>
              <a:rPr lang="zh-TW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設</a:t>
            </a:r>
            <a:r>
              <a:rPr lang="en-US" altLang="zh-TW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32ms</a:t>
            </a:r>
            <a:br>
              <a:rPr lang="en-US" altLang="zh-TW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</a:br>
            <a:r>
              <a:rPr lang="zh-TW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點數</a:t>
            </a:r>
            <a:r>
              <a:rPr lang="zh-TW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大約是 </a:t>
            </a:r>
            <a:r>
              <a:rPr lang="en-US" altLang="zh-TW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256 </a:t>
            </a:r>
            <a:r>
              <a:rPr lang="zh-TW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或 </a:t>
            </a:r>
            <a:r>
              <a:rPr lang="en-US" altLang="zh-TW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512 </a:t>
            </a:r>
            <a:r>
              <a:rPr lang="zh-TW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等</a:t>
            </a:r>
          </a:p>
        </p:txBody>
      </p:sp>
      <p:sp>
        <p:nvSpPr>
          <p:cNvPr id="28" name="矩形 27"/>
          <p:cNvSpPr/>
          <p:nvPr/>
        </p:nvSpPr>
        <p:spPr>
          <a:xfrm>
            <a:off x="327084" y="4431262"/>
            <a:ext cx="3255721" cy="673473"/>
          </a:xfrm>
          <a:prstGeom prst="rect">
            <a:avLst/>
          </a:prstGeom>
          <a:solidFill>
            <a:srgbClr val="2C3E50"/>
          </a:solidFill>
          <a:ln w="317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音</a:t>
            </a:r>
            <a:r>
              <a:rPr lang="zh-TW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框太大：</a:t>
            </a:r>
            <a:endParaRPr lang="en-US" altLang="zh-TW" sz="1600" dirty="0" smtClean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無法</a:t>
            </a:r>
            <a:r>
              <a:rPr lang="zh-TW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抓出音訊隨時間變化的特性</a:t>
            </a:r>
          </a:p>
        </p:txBody>
      </p:sp>
      <p:sp>
        <p:nvSpPr>
          <p:cNvPr id="30" name="矩形 29"/>
          <p:cNvSpPr/>
          <p:nvPr/>
        </p:nvSpPr>
        <p:spPr>
          <a:xfrm>
            <a:off x="327084" y="5168108"/>
            <a:ext cx="3255721" cy="373195"/>
          </a:xfrm>
          <a:prstGeom prst="rect">
            <a:avLst/>
          </a:prstGeom>
          <a:solidFill>
            <a:srgbClr val="2C3E50"/>
          </a:solidFill>
          <a:ln w="317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音</a:t>
            </a:r>
            <a:r>
              <a:rPr lang="zh-TW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框太小：無法</a:t>
            </a:r>
            <a:r>
              <a:rPr lang="zh-TW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抓出音訊的特性</a:t>
            </a:r>
          </a:p>
        </p:txBody>
      </p:sp>
      <p:sp>
        <p:nvSpPr>
          <p:cNvPr id="31" name="矩形 30"/>
          <p:cNvSpPr/>
          <p:nvPr/>
        </p:nvSpPr>
        <p:spPr>
          <a:xfrm>
            <a:off x="327084" y="5612491"/>
            <a:ext cx="3255721" cy="620330"/>
          </a:xfrm>
          <a:prstGeom prst="rect">
            <a:avLst/>
          </a:prstGeom>
          <a:solidFill>
            <a:srgbClr val="2C3E50"/>
          </a:solidFill>
          <a:ln w="317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音框長度通常是</a:t>
            </a:r>
            <a:r>
              <a:rPr lang="en-US" altLang="zh-TW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2</a:t>
            </a:r>
            <a:r>
              <a:rPr lang="zh-TW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的整數次</a:t>
            </a:r>
            <a:r>
              <a:rPr lang="zh-TW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方</a:t>
            </a:r>
            <a:r>
              <a:rPr lang="en-US" altLang="zh-TW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/>
            </a:r>
            <a:br>
              <a:rPr lang="en-US" altLang="zh-TW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</a:br>
            <a:r>
              <a:rPr lang="en-US" altLang="zh-TW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便於</a:t>
            </a:r>
            <a:r>
              <a:rPr lang="zh-TW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快速傅立葉</a:t>
            </a:r>
            <a:r>
              <a:rPr lang="zh-TW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轉換</a:t>
            </a:r>
            <a:r>
              <a:rPr lang="en-US" altLang="zh-TW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396779" y="5488632"/>
            <a:ext cx="2483580" cy="361385"/>
          </a:xfrm>
          <a:prstGeom prst="rect">
            <a:avLst/>
          </a:prstGeom>
          <a:solidFill>
            <a:srgbClr val="A89515"/>
          </a:solidFill>
          <a:ln w="317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Frame shift: 16ms</a:t>
            </a:r>
            <a:endParaRPr lang="zh-TW" altLang="en-US" sz="16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397117" y="3535079"/>
            <a:ext cx="2483580" cy="672744"/>
          </a:xfrm>
          <a:prstGeom prst="rect">
            <a:avLst/>
          </a:prstGeom>
          <a:solidFill>
            <a:srgbClr val="2C3E50"/>
          </a:solidFill>
          <a:ln w="317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重疊</a:t>
            </a:r>
            <a:r>
              <a:rPr lang="en-US" altLang="zh-TW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overlapping)</a:t>
            </a:r>
            <a:r>
              <a:rPr lang="zh-TW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可使</a:t>
            </a:r>
            <a:r>
              <a:rPr lang="zh-TW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相鄰音框間的變化</a:t>
            </a:r>
            <a:r>
              <a:rPr lang="zh-TW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不會太大</a:t>
            </a:r>
            <a:endParaRPr lang="zh-TW" altLang="en-US" sz="16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396779" y="4265447"/>
            <a:ext cx="2483580" cy="673473"/>
          </a:xfrm>
          <a:prstGeom prst="rect">
            <a:avLst/>
          </a:prstGeom>
          <a:solidFill>
            <a:srgbClr val="2C3E50"/>
          </a:solidFill>
          <a:ln w="317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重疊部分可以是音框長度的</a:t>
            </a:r>
            <a:r>
              <a:rPr lang="en-US" altLang="zh-TW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1/2</a:t>
            </a:r>
            <a:r>
              <a:rPr lang="zh-TW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到</a:t>
            </a:r>
            <a:r>
              <a:rPr lang="en-US" altLang="zh-TW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2/3</a:t>
            </a:r>
            <a:r>
              <a:rPr lang="zh-TW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不等</a:t>
            </a:r>
          </a:p>
        </p:txBody>
      </p:sp>
      <p:sp>
        <p:nvSpPr>
          <p:cNvPr id="35" name="矩形 34"/>
          <p:cNvSpPr/>
          <p:nvPr/>
        </p:nvSpPr>
        <p:spPr>
          <a:xfrm>
            <a:off x="9396779" y="4996544"/>
            <a:ext cx="2483580" cy="433733"/>
          </a:xfrm>
          <a:prstGeom prst="rect">
            <a:avLst/>
          </a:prstGeom>
          <a:solidFill>
            <a:srgbClr val="2C3E50"/>
          </a:solidFill>
          <a:ln w="317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重疊越多則計算量也越大</a:t>
            </a:r>
          </a:p>
        </p:txBody>
      </p:sp>
      <p:cxnSp>
        <p:nvCxnSpPr>
          <p:cNvPr id="6" name="肘形接點 5"/>
          <p:cNvCxnSpPr>
            <a:stCxn id="26" idx="0"/>
            <a:endCxn id="22" idx="1"/>
          </p:cNvCxnSpPr>
          <p:nvPr/>
        </p:nvCxnSpPr>
        <p:spPr>
          <a:xfrm rot="5400000" flipH="1" flipV="1">
            <a:off x="2378892" y="2583599"/>
            <a:ext cx="267783" cy="1115677"/>
          </a:xfrm>
          <a:prstGeom prst="bentConnector2">
            <a:avLst/>
          </a:prstGeom>
          <a:ln w="25400">
            <a:solidFill>
              <a:srgbClr val="0A9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/>
          <p:cNvCxnSpPr>
            <a:stCxn id="25" idx="3"/>
            <a:endCxn id="32" idx="2"/>
          </p:cNvCxnSpPr>
          <p:nvPr/>
        </p:nvCxnSpPr>
        <p:spPr>
          <a:xfrm flipV="1">
            <a:off x="4802624" y="5850017"/>
            <a:ext cx="5835945" cy="706388"/>
          </a:xfrm>
          <a:prstGeom prst="bentConnector2">
            <a:avLst/>
          </a:prstGeom>
          <a:ln w="25400">
            <a:solidFill>
              <a:srgbClr val="A89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mage_icon_title"/>
          <p:cNvSpPr/>
          <p:nvPr/>
        </p:nvSpPr>
        <p:spPr>
          <a:xfrm>
            <a:off x="697609" y="537686"/>
            <a:ext cx="666371" cy="66278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  <p:bldP spid="24" grpId="0" animBg="1"/>
      <p:bldP spid="25" grpId="0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83" y="3886248"/>
            <a:ext cx="3585085" cy="170593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82" y="1966755"/>
            <a:ext cx="3585085" cy="1705934"/>
          </a:xfrm>
          <a:prstGeom prst="rect">
            <a:avLst/>
          </a:prstGeom>
        </p:spPr>
      </p:pic>
      <p:sp>
        <p:nvSpPr>
          <p:cNvPr id="11" name="text_content"/>
          <p:cNvSpPr txBox="1"/>
          <p:nvPr/>
        </p:nvSpPr>
        <p:spPr>
          <a:xfrm>
            <a:off x="697609" y="1350130"/>
            <a:ext cx="112247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在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單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個音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框內，我們可以觀察到的三個主要聲音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特徵</a:t>
            </a:r>
            <a:r>
              <a:rPr lang="en-US" altLang="zh-TW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:</a:t>
            </a:r>
            <a:endParaRPr lang="zh-TW" altLang="en-US" sz="2600" dirty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rectangle_title"/>
          <p:cNvSpPr/>
          <p:nvPr/>
        </p:nvSpPr>
        <p:spPr>
          <a:xfrm>
            <a:off x="1028999" y="537686"/>
            <a:ext cx="4219276" cy="662782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_title"/>
          <p:cNvSpPr txBox="1"/>
          <p:nvPr/>
        </p:nvSpPr>
        <p:spPr>
          <a:xfrm>
            <a:off x="1483200" y="607467"/>
            <a:ext cx="57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ea typeface="微軟正黑體" panose="020B0604030504040204" pitchFamily="34" charset="-120"/>
              </a:rPr>
              <a:t>Basic Acoustic Features</a:t>
            </a:r>
            <a:endParaRPr lang="zh-TW" altLang="en-US" sz="28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10" name="tag"/>
          <p:cNvSpPr/>
          <p:nvPr/>
        </p:nvSpPr>
        <p:spPr>
          <a:xfrm>
            <a:off x="1028999" y="2057610"/>
            <a:ext cx="1888371" cy="1021633"/>
          </a:xfrm>
          <a:prstGeom prst="homePlat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音量</a:t>
            </a:r>
            <a:r>
              <a:rPr lang="en-US" altLang="zh-TW" sz="24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</a:br>
            <a:r>
              <a:rPr lang="en-US" altLang="zh-TW" sz="24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sz="24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Volume)</a:t>
            </a:r>
            <a:endParaRPr lang="zh-TW" altLang="en-US" sz="2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tag"/>
          <p:cNvSpPr/>
          <p:nvPr/>
        </p:nvSpPr>
        <p:spPr>
          <a:xfrm>
            <a:off x="1028999" y="3201108"/>
            <a:ext cx="1888371" cy="1021633"/>
          </a:xfrm>
          <a:prstGeom prst="homePlat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音高</a:t>
            </a:r>
            <a:r>
              <a:rPr lang="en-US" altLang="zh-TW" sz="24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</a:br>
            <a:r>
              <a:rPr lang="en-US" altLang="zh-TW" sz="24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sz="24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Pitch)</a:t>
            </a:r>
            <a:endParaRPr lang="zh-TW" altLang="en-US" sz="2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ag"/>
          <p:cNvSpPr/>
          <p:nvPr/>
        </p:nvSpPr>
        <p:spPr>
          <a:xfrm>
            <a:off x="1028999" y="4338636"/>
            <a:ext cx="1888371" cy="1021633"/>
          </a:xfrm>
          <a:prstGeom prst="homePlat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音色</a:t>
            </a:r>
            <a:r>
              <a:rPr lang="en-US" altLang="zh-TW" sz="24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</a:br>
            <a:r>
              <a:rPr lang="en-US" altLang="zh-TW" sz="24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sz="24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Timbre)</a:t>
            </a:r>
            <a:endParaRPr lang="zh-TW" altLang="en-US" sz="2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21146" y="2220304"/>
            <a:ext cx="38150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zh-TW" altLang="en-US" sz="20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代表</a:t>
            </a:r>
            <a:r>
              <a:rPr lang="zh-TW" altLang="en-US" sz="2000" dirty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聲音的大小</a:t>
            </a:r>
            <a:r>
              <a:rPr lang="zh-TW" altLang="en-US" sz="20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，可</a:t>
            </a:r>
            <a:r>
              <a:rPr lang="zh-TW" altLang="en-US" sz="20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由訊號</a:t>
            </a:r>
            <a:r>
              <a:rPr lang="zh-TW" altLang="en-US" sz="20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的震幅來類比，又</a:t>
            </a:r>
            <a:r>
              <a:rPr lang="zh-TW" altLang="en-US" sz="20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稱</a:t>
            </a:r>
            <a:r>
              <a:rPr lang="zh-TW" altLang="en-US" sz="2000" dirty="0" smtClean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能量</a:t>
            </a:r>
            <a:r>
              <a:rPr lang="en-US" altLang="zh-TW" sz="2000" dirty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(Energy</a:t>
            </a:r>
            <a:r>
              <a:rPr lang="en-US" altLang="zh-TW" sz="2000" dirty="0" smtClean="0">
                <a:solidFill>
                  <a:srgbClr val="0A9B7E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0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等</a:t>
            </a:r>
            <a:endParaRPr lang="zh-TW" altLang="en-US" sz="2000" dirty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21146" y="3335497"/>
            <a:ext cx="38150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zh-TW" altLang="en-US" sz="20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代表</a:t>
            </a:r>
            <a:r>
              <a:rPr lang="zh-TW" altLang="en-US" sz="2000" dirty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聲音的高低</a:t>
            </a:r>
            <a:r>
              <a:rPr lang="zh-TW" altLang="en-US" sz="20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，可由</a:t>
            </a:r>
            <a:r>
              <a:rPr lang="zh-TW" altLang="en-US" sz="2000" dirty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基本頻率</a:t>
            </a:r>
            <a:r>
              <a:rPr lang="en-US" altLang="zh-TW" sz="2000" dirty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(Fundamental Frequency)</a:t>
            </a:r>
            <a:r>
              <a:rPr lang="zh-TW" altLang="en-US" sz="20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來</a:t>
            </a:r>
            <a:r>
              <a:rPr lang="zh-TW" altLang="en-US" sz="20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類比</a:t>
            </a:r>
            <a:endParaRPr lang="zh-TW" altLang="en-US" sz="2000" dirty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21146" y="4344606"/>
            <a:ext cx="39472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zh-TW" altLang="en-US" sz="20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代表</a:t>
            </a:r>
            <a:r>
              <a:rPr lang="zh-TW" altLang="en-US" sz="2000" dirty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聲音的內容</a:t>
            </a:r>
            <a:r>
              <a:rPr lang="en-US" altLang="zh-TW" sz="20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例如英文的母音</a:t>
            </a:r>
            <a:r>
              <a:rPr lang="en-US" altLang="zh-TW" sz="20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，可由每一個波形在一個基本週期的變化來類比</a:t>
            </a:r>
          </a:p>
        </p:txBody>
      </p:sp>
      <p:sp>
        <p:nvSpPr>
          <p:cNvPr id="18" name="text_content"/>
          <p:cNvSpPr txBox="1"/>
          <p:nvPr/>
        </p:nvSpPr>
        <p:spPr>
          <a:xfrm>
            <a:off x="697609" y="5685131"/>
            <a:ext cx="107972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若音框內的音訊穩定，可對其求取特徵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，如</a:t>
            </a:r>
            <a:r>
              <a:rPr lang="zh-TW" altLang="en-US" sz="2600" dirty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音量、音高、過零率、</a:t>
            </a:r>
            <a:r>
              <a:rPr lang="en-US" altLang="zh-TW" sz="2600" dirty="0" smtClean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MFCC</a:t>
            </a:r>
            <a:r>
              <a:rPr lang="zh-TW" altLang="en-US" sz="2600" dirty="0" smtClean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參數</a:t>
            </a:r>
            <a:r>
              <a:rPr lang="zh-TW" altLang="en-US" sz="2600" dirty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600" dirty="0" smtClean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LPC</a:t>
            </a:r>
            <a:r>
              <a:rPr lang="zh-TW" altLang="en-US" sz="2600" dirty="0" smtClean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參數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等。</a:t>
            </a:r>
          </a:p>
        </p:txBody>
      </p:sp>
      <p:sp>
        <p:nvSpPr>
          <p:cNvPr id="6" name="矩形圖說文字 5"/>
          <p:cNvSpPr/>
          <p:nvPr/>
        </p:nvSpPr>
        <p:spPr>
          <a:xfrm>
            <a:off x="7800974" y="2022305"/>
            <a:ext cx="2952750" cy="1632330"/>
          </a:xfrm>
          <a:prstGeom prst="wedgeRectCallout">
            <a:avLst>
              <a:gd name="adj1" fmla="val 29228"/>
              <a:gd name="adj2" fmla="val 70105"/>
            </a:avLst>
          </a:prstGeom>
          <a:noFill/>
          <a:ln w="19050">
            <a:solidFill>
              <a:srgbClr val="0A9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image_icon_title"/>
          <p:cNvSpPr/>
          <p:nvPr/>
        </p:nvSpPr>
        <p:spPr>
          <a:xfrm>
            <a:off x="697609" y="537686"/>
            <a:ext cx="666371" cy="66278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32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text_content"/>
          <p:cNvSpPr txBox="1"/>
          <p:nvPr/>
        </p:nvSpPr>
        <p:spPr>
          <a:xfrm>
            <a:off x="697609" y="1350130"/>
            <a:ext cx="51661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人聲的發音與接收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流程</a:t>
            </a:r>
            <a:r>
              <a:rPr lang="en-US" altLang="zh-TW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:</a:t>
            </a:r>
            <a:endParaRPr lang="zh-TW" altLang="en-US" sz="2600" dirty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rectangle_title"/>
          <p:cNvSpPr/>
          <p:nvPr/>
        </p:nvSpPr>
        <p:spPr>
          <a:xfrm>
            <a:off x="1029001" y="537686"/>
            <a:ext cx="4400250" cy="662782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_title"/>
          <p:cNvSpPr txBox="1"/>
          <p:nvPr/>
        </p:nvSpPr>
        <p:spPr>
          <a:xfrm>
            <a:off x="1483200" y="607467"/>
            <a:ext cx="57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ea typeface="微軟正黑體" panose="020B0604030504040204" pitchFamily="34" charset="-120"/>
              </a:rPr>
              <a:t>Human Voice Production</a:t>
            </a:r>
            <a:endParaRPr lang="zh-TW" altLang="en-US" sz="28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8" name="Picture 5" descr="sourceFilterModel" hidden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5053" y="2755255"/>
            <a:ext cx="4989774" cy="173504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text_content"/>
          <p:cNvSpPr txBox="1"/>
          <p:nvPr/>
        </p:nvSpPr>
        <p:spPr>
          <a:xfrm>
            <a:off x="747785" y="4859836"/>
            <a:ext cx="36097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可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用下列方塊圖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表示其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數學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模型：</a:t>
            </a:r>
            <a:endParaRPr lang="en-US" altLang="zh-TW" sz="2600" dirty="0" smtClean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52" name="群組 51"/>
          <p:cNvGrpSpPr/>
          <p:nvPr/>
        </p:nvGrpSpPr>
        <p:grpSpPr>
          <a:xfrm>
            <a:off x="4571655" y="4859836"/>
            <a:ext cx="5639600" cy="1556611"/>
            <a:chOff x="5843001" y="2898518"/>
            <a:chExt cx="5639600" cy="1556611"/>
          </a:xfrm>
        </p:grpSpPr>
        <p:sp>
          <p:nvSpPr>
            <p:cNvPr id="7" name="圓角矩形 6"/>
            <p:cNvSpPr/>
            <p:nvPr/>
          </p:nvSpPr>
          <p:spPr>
            <a:xfrm>
              <a:off x="5843001" y="3862418"/>
              <a:ext cx="2467497" cy="592711"/>
            </a:xfrm>
            <a:prstGeom prst="roundRect">
              <a:avLst/>
            </a:prstGeom>
            <a:noFill/>
            <a:ln>
              <a:solidFill>
                <a:srgbClr val="2C3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5843001" y="3862417"/>
              <a:ext cx="1198767" cy="592711"/>
            </a:xfrm>
            <a:prstGeom prst="roundRect">
              <a:avLst/>
            </a:prstGeom>
            <a:solidFill>
              <a:srgbClr val="2C3E50"/>
            </a:solidFill>
            <a:ln>
              <a:solidFill>
                <a:srgbClr val="2C3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impulses </a:t>
              </a:r>
              <a:br>
                <a:rPr lang="en-US" altLang="zh-TW" sz="1600" dirty="0" smtClean="0"/>
              </a:br>
              <a:r>
                <a:rPr lang="en-US" altLang="zh-TW" sz="1600" dirty="0" smtClean="0"/>
                <a:t>@ f0</a:t>
              </a:r>
              <a:endParaRPr lang="zh-TW" altLang="en-US" sz="1600" dirty="0"/>
            </a:p>
          </p:txBody>
        </p: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254" y="3933825"/>
              <a:ext cx="1093311" cy="468562"/>
            </a:xfrm>
            <a:prstGeom prst="rect">
              <a:avLst/>
            </a:prstGeom>
          </p:spPr>
        </p:pic>
        <p:sp>
          <p:nvSpPr>
            <p:cNvPr id="21" name="圓角矩形 20"/>
            <p:cNvSpPr/>
            <p:nvPr/>
          </p:nvSpPr>
          <p:spPr>
            <a:xfrm>
              <a:off x="5843001" y="2898519"/>
              <a:ext cx="2467497" cy="592711"/>
            </a:xfrm>
            <a:prstGeom prst="roundRect">
              <a:avLst/>
            </a:prstGeom>
            <a:noFill/>
            <a:ln>
              <a:solidFill>
                <a:srgbClr val="2C3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43001" y="2898518"/>
              <a:ext cx="1198767" cy="592711"/>
            </a:xfrm>
            <a:prstGeom prst="roundRect">
              <a:avLst/>
            </a:prstGeom>
            <a:solidFill>
              <a:srgbClr val="2C3E50"/>
            </a:solidFill>
            <a:ln>
              <a:solidFill>
                <a:srgbClr val="2C3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white noise</a:t>
              </a:r>
              <a:endParaRPr lang="zh-TW" altLang="en-US" sz="1600" dirty="0"/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254" y="2969926"/>
              <a:ext cx="1093311" cy="468562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9290" y="3443046"/>
              <a:ext cx="1093311" cy="468562"/>
            </a:xfrm>
            <a:prstGeom prst="rect">
              <a:avLst/>
            </a:prstGeom>
          </p:spPr>
        </p:pic>
        <p:sp>
          <p:nvSpPr>
            <p:cNvPr id="20" name="橢圓 19"/>
            <p:cNvSpPr/>
            <p:nvPr/>
          </p:nvSpPr>
          <p:spPr>
            <a:xfrm>
              <a:off x="8618958" y="3801481"/>
              <a:ext cx="127000" cy="127000"/>
            </a:xfrm>
            <a:prstGeom prst="ellipse">
              <a:avLst/>
            </a:prstGeom>
            <a:noFill/>
            <a:ln w="19050">
              <a:solidFill>
                <a:srgbClr val="2C3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8618958" y="3438488"/>
              <a:ext cx="127000" cy="127000"/>
            </a:xfrm>
            <a:prstGeom prst="ellipse">
              <a:avLst/>
            </a:prstGeom>
            <a:noFill/>
            <a:ln w="19050">
              <a:solidFill>
                <a:srgbClr val="2C3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肘形接點 27"/>
            <p:cNvCxnSpPr>
              <a:stCxn id="7" idx="3"/>
              <a:endCxn id="20" idx="4"/>
            </p:cNvCxnSpPr>
            <p:nvPr/>
          </p:nvCxnSpPr>
          <p:spPr>
            <a:xfrm flipV="1">
              <a:off x="8310498" y="3928481"/>
              <a:ext cx="371960" cy="230293"/>
            </a:xfrm>
            <a:prstGeom prst="bentConnector2">
              <a:avLst/>
            </a:prstGeom>
            <a:ln w="19050">
              <a:solidFill>
                <a:srgbClr val="2C3E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接點 30"/>
            <p:cNvCxnSpPr>
              <a:stCxn id="27" idx="0"/>
              <a:endCxn id="21" idx="3"/>
            </p:cNvCxnSpPr>
            <p:nvPr/>
          </p:nvCxnSpPr>
          <p:spPr>
            <a:xfrm rot="16200000" flipV="1">
              <a:off x="8374672" y="3130702"/>
              <a:ext cx="243613" cy="371960"/>
            </a:xfrm>
            <a:prstGeom prst="bentConnector2">
              <a:avLst/>
            </a:prstGeom>
            <a:ln w="19050">
              <a:solidFill>
                <a:srgbClr val="2C3E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圓角矩形 33"/>
            <p:cNvSpPr/>
            <p:nvPr/>
          </p:nvSpPr>
          <p:spPr>
            <a:xfrm>
              <a:off x="9050107" y="3380590"/>
              <a:ext cx="1198767" cy="592711"/>
            </a:xfrm>
            <a:prstGeom prst="roundRect">
              <a:avLst/>
            </a:prstGeom>
            <a:solidFill>
              <a:srgbClr val="2C3E50"/>
            </a:solidFill>
            <a:ln>
              <a:solidFill>
                <a:srgbClr val="2C3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vocal tract filter</a:t>
              </a:r>
              <a:endParaRPr lang="zh-TW" altLang="en-US" sz="1600" dirty="0"/>
            </a:p>
          </p:txBody>
        </p:sp>
        <p:cxnSp>
          <p:nvCxnSpPr>
            <p:cNvPr id="40" name="直線接點 39"/>
            <p:cNvCxnSpPr>
              <a:stCxn id="34" idx="1"/>
            </p:cNvCxnSpPr>
            <p:nvPr/>
          </p:nvCxnSpPr>
          <p:spPr>
            <a:xfrm flipH="1">
              <a:off x="8841447" y="3676946"/>
              <a:ext cx="208660" cy="0"/>
            </a:xfrm>
            <a:prstGeom prst="line">
              <a:avLst/>
            </a:prstGeom>
            <a:ln w="19050">
              <a:solidFill>
                <a:srgbClr val="2C3E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endCxn id="20" idx="7"/>
            </p:cNvCxnSpPr>
            <p:nvPr/>
          </p:nvCxnSpPr>
          <p:spPr>
            <a:xfrm flipH="1">
              <a:off x="8727359" y="3676946"/>
              <a:ext cx="113629" cy="143134"/>
            </a:xfrm>
            <a:prstGeom prst="straightConnector1">
              <a:avLst/>
            </a:prstGeom>
            <a:ln w="19050">
              <a:solidFill>
                <a:srgbClr val="2C3E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10457534" y="3870283"/>
              <a:ext cx="8467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 smtClean="0">
                  <a:solidFill>
                    <a:srgbClr val="2C3E50"/>
                  </a:solidFill>
                </a:rPr>
                <a:t>speech</a:t>
              </a:r>
              <a:endParaRPr lang="zh-TW" altLang="en-US" dirty="0">
                <a:solidFill>
                  <a:srgbClr val="2C3E50"/>
                </a:solidFill>
              </a:endParaRPr>
            </a:p>
          </p:txBody>
        </p:sp>
      </p:grpSp>
      <p:sp>
        <p:nvSpPr>
          <p:cNvPr id="3" name="圓角矩形 2"/>
          <p:cNvSpPr/>
          <p:nvPr/>
        </p:nvSpPr>
        <p:spPr>
          <a:xfrm>
            <a:off x="1073032" y="1967729"/>
            <a:ext cx="3981868" cy="2293495"/>
          </a:xfrm>
          <a:prstGeom prst="roundRect">
            <a:avLst>
              <a:gd name="adj" fmla="val 8080"/>
            </a:avLst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29"/>
          <p:cNvSpPr/>
          <p:nvPr/>
        </p:nvSpPr>
        <p:spPr>
          <a:xfrm>
            <a:off x="2353033" y="2476852"/>
            <a:ext cx="2585814" cy="592711"/>
          </a:xfrm>
          <a:prstGeom prst="roundRect">
            <a:avLst/>
          </a:prstGeom>
          <a:solidFill>
            <a:srgbClr val="142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</a:pPr>
            <a:r>
              <a:rPr lang="zh-TW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聲門的快速打開與關閉</a:t>
            </a:r>
          </a:p>
        </p:txBody>
      </p:sp>
      <p:sp>
        <p:nvSpPr>
          <p:cNvPr id="32" name="圓角矩形 31"/>
          <p:cNvSpPr/>
          <p:nvPr/>
        </p:nvSpPr>
        <p:spPr>
          <a:xfrm>
            <a:off x="5467453" y="2818119"/>
            <a:ext cx="1615339" cy="5927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</a:pP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空氣的波動</a:t>
            </a:r>
          </a:p>
        </p:txBody>
      </p:sp>
      <p:sp>
        <p:nvSpPr>
          <p:cNvPr id="33" name="圓角矩形 32"/>
          <p:cNvSpPr/>
          <p:nvPr/>
        </p:nvSpPr>
        <p:spPr>
          <a:xfrm>
            <a:off x="2353033" y="3199789"/>
            <a:ext cx="2585814" cy="592711"/>
          </a:xfrm>
          <a:prstGeom prst="roundRect">
            <a:avLst/>
          </a:prstGeom>
          <a:solidFill>
            <a:srgbClr val="142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</a:pPr>
            <a:r>
              <a:rPr lang="zh-TW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聲道、口腔、鼻腔的共振</a:t>
            </a:r>
          </a:p>
        </p:txBody>
      </p:sp>
      <p:sp>
        <p:nvSpPr>
          <p:cNvPr id="36" name="圓角矩形 35"/>
          <p:cNvSpPr/>
          <p:nvPr/>
        </p:nvSpPr>
        <p:spPr>
          <a:xfrm>
            <a:off x="7512959" y="1967728"/>
            <a:ext cx="3981868" cy="2293495"/>
          </a:xfrm>
          <a:prstGeom prst="roundRect">
            <a:avLst>
              <a:gd name="adj" fmla="val 8080"/>
            </a:avLst>
          </a:prstGeom>
          <a:solidFill>
            <a:srgbClr val="0A9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角矩形 36"/>
          <p:cNvSpPr/>
          <p:nvPr/>
        </p:nvSpPr>
        <p:spPr>
          <a:xfrm>
            <a:off x="7625441" y="2089249"/>
            <a:ext cx="2585814" cy="592711"/>
          </a:xfrm>
          <a:prstGeom prst="roundRect">
            <a:avLst/>
          </a:prstGeom>
          <a:solidFill>
            <a:srgbClr val="006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</a:pPr>
            <a:r>
              <a:rPr lang="zh-TW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接收者耳膜的振動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7625441" y="2806022"/>
            <a:ext cx="2585814" cy="592711"/>
          </a:xfrm>
          <a:prstGeom prst="roundRect">
            <a:avLst/>
          </a:prstGeom>
          <a:solidFill>
            <a:srgbClr val="006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</a:pPr>
            <a:r>
              <a:rPr lang="zh-TW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內耳神經的接收</a:t>
            </a:r>
          </a:p>
        </p:txBody>
      </p:sp>
      <p:sp>
        <p:nvSpPr>
          <p:cNvPr id="39" name="圓角矩形 38"/>
          <p:cNvSpPr/>
          <p:nvPr/>
        </p:nvSpPr>
        <p:spPr>
          <a:xfrm>
            <a:off x="7625441" y="3521525"/>
            <a:ext cx="2585814" cy="592711"/>
          </a:xfrm>
          <a:prstGeom prst="roundRect">
            <a:avLst/>
          </a:prstGeom>
          <a:solidFill>
            <a:srgbClr val="006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</a:pPr>
            <a:r>
              <a:rPr lang="zh-TW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大腦的辨識</a:t>
            </a:r>
          </a:p>
        </p:txBody>
      </p:sp>
      <p:sp>
        <p:nvSpPr>
          <p:cNvPr id="4" name="等腰三角形 3"/>
          <p:cNvSpPr/>
          <p:nvPr/>
        </p:nvSpPr>
        <p:spPr>
          <a:xfrm rot="10800000">
            <a:off x="3568689" y="3085055"/>
            <a:ext cx="154502" cy="143031"/>
          </a:xfrm>
          <a:prstGeom prst="triangle">
            <a:avLst/>
          </a:prstGeom>
          <a:solidFill>
            <a:srgbClr val="A89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等腰三角形 40"/>
          <p:cNvSpPr/>
          <p:nvPr/>
        </p:nvSpPr>
        <p:spPr>
          <a:xfrm rot="10800000">
            <a:off x="8841097" y="2683341"/>
            <a:ext cx="154502" cy="143031"/>
          </a:xfrm>
          <a:prstGeom prst="triangle">
            <a:avLst/>
          </a:prstGeom>
          <a:solidFill>
            <a:srgbClr val="A89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等腰三角形 42"/>
          <p:cNvSpPr/>
          <p:nvPr/>
        </p:nvSpPr>
        <p:spPr>
          <a:xfrm rot="10800000">
            <a:off x="8841097" y="3410281"/>
            <a:ext cx="154502" cy="143031"/>
          </a:xfrm>
          <a:prstGeom prst="triangle">
            <a:avLst/>
          </a:prstGeom>
          <a:solidFill>
            <a:srgbClr val="A89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肘形接點 17"/>
          <p:cNvCxnSpPr>
            <a:stCxn id="33" idx="3"/>
            <a:endCxn id="32" idx="1"/>
          </p:cNvCxnSpPr>
          <p:nvPr/>
        </p:nvCxnSpPr>
        <p:spPr>
          <a:xfrm flipV="1">
            <a:off x="4938847" y="3114475"/>
            <a:ext cx="528606" cy="381670"/>
          </a:xfrm>
          <a:prstGeom prst="bentConnector3">
            <a:avLst/>
          </a:prstGeom>
          <a:ln w="63500">
            <a:solidFill>
              <a:srgbClr val="A89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接點 46"/>
          <p:cNvCxnSpPr>
            <a:stCxn id="32" idx="3"/>
            <a:endCxn id="37" idx="1"/>
          </p:cNvCxnSpPr>
          <p:nvPr/>
        </p:nvCxnSpPr>
        <p:spPr>
          <a:xfrm flipV="1">
            <a:off x="7082792" y="2385605"/>
            <a:ext cx="542649" cy="728870"/>
          </a:xfrm>
          <a:prstGeom prst="bentConnector3">
            <a:avLst/>
          </a:prstGeom>
          <a:ln w="63500">
            <a:solidFill>
              <a:srgbClr val="A89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line_separate"/>
          <p:cNvCxnSpPr/>
          <p:nvPr/>
        </p:nvCxnSpPr>
        <p:spPr>
          <a:xfrm>
            <a:off x="747785" y="4563481"/>
            <a:ext cx="10965244" cy="0"/>
          </a:xfrm>
          <a:prstGeom prst="line">
            <a:avLst/>
          </a:prstGeom>
          <a:ln w="85725">
            <a:solidFill>
              <a:srgbClr val="BDC7C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圖片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80" y="2605310"/>
            <a:ext cx="768032" cy="755841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1309414" y="343141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zh-TW" altLang="en-US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發音者</a:t>
            </a:r>
            <a:endParaRPr lang="zh-TW" altLang="en-US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228" y="2614274"/>
            <a:ext cx="768032" cy="755841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10401662" y="344037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zh-TW" altLang="en-US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接</a:t>
            </a:r>
            <a:r>
              <a:rPr lang="zh-TW" altLang="en-US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收者</a:t>
            </a:r>
            <a:endParaRPr lang="zh-TW" altLang="en-US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8" name="image_icon_title"/>
          <p:cNvSpPr/>
          <p:nvPr/>
        </p:nvSpPr>
        <p:spPr>
          <a:xfrm>
            <a:off x="697609" y="537686"/>
            <a:ext cx="666371" cy="662782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text_content"/>
          <p:cNvSpPr txBox="1"/>
          <p:nvPr/>
        </p:nvSpPr>
        <p:spPr>
          <a:xfrm>
            <a:off x="2590630" y="2198023"/>
            <a:ext cx="2070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zh-TW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決定聲音的基本頻率</a:t>
            </a:r>
          </a:p>
        </p:txBody>
      </p:sp>
      <p:sp>
        <p:nvSpPr>
          <p:cNvPr id="46" name="text_content"/>
          <p:cNvSpPr txBox="1"/>
          <p:nvPr/>
        </p:nvSpPr>
        <p:spPr>
          <a:xfrm>
            <a:off x="2590630" y="3796946"/>
            <a:ext cx="2070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zh-TW" altLang="en-US" sz="1200" dirty="0" smtClean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決定音色</a:t>
            </a:r>
            <a:endParaRPr lang="zh-TW" altLang="en-US" sz="12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871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_page"/>
          <p:cNvSpPr/>
          <p:nvPr/>
        </p:nvSpPr>
        <p:spPr>
          <a:xfrm rot="16200000">
            <a:off x="11036968" y="5702968"/>
            <a:ext cx="1155032" cy="1155032"/>
          </a:xfrm>
          <a:prstGeom prst="rtTriangl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text_content"/>
          <p:cNvSpPr txBox="1"/>
          <p:nvPr/>
        </p:nvSpPr>
        <p:spPr>
          <a:xfrm>
            <a:off x="697609" y="1350130"/>
            <a:ext cx="112247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當</a:t>
            </a:r>
            <a:r>
              <a:rPr lang="zh-TW" altLang="en-US" sz="2600" dirty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訊號源是間隔規律的波形時，通常代表有聲音，如果訊號源是雜亂的訊號，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則為</a:t>
            </a:r>
            <a:r>
              <a:rPr lang="zh-TW" altLang="en-US" sz="2600" dirty="0" smtClean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氣音</a:t>
            </a:r>
            <a:r>
              <a:rPr lang="zh-TW" altLang="en-US" sz="2600" dirty="0" smtClean="0">
                <a:solidFill>
                  <a:srgbClr val="2C3E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600" dirty="0" smtClean="0">
              <a:solidFill>
                <a:srgbClr val="2C3E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0" name="Picture 4" descr="six"/>
          <p:cNvPicPr>
            <a:picLocks noChangeAspect="1" noChangeArrowheads="1"/>
          </p:cNvPicPr>
          <p:nvPr/>
        </p:nvPicPr>
        <p:blipFill>
          <a:blip r:embed="rId3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16437" y="2392344"/>
            <a:ext cx="7261088" cy="42335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7A5E-1F64-4749-9D28-1B2FB53E56BB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911592" y="4588312"/>
            <a:ext cx="4130606" cy="1657350"/>
          </a:xfrm>
          <a:prstGeom prst="rect">
            <a:avLst/>
          </a:prstGeom>
          <a:noFill/>
          <a:ln w="31750">
            <a:solidFill>
              <a:srgbClr val="B63D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911591" y="4588312"/>
            <a:ext cx="625428" cy="1657350"/>
          </a:xfrm>
          <a:prstGeom prst="rect">
            <a:avLst/>
          </a:prstGeom>
          <a:solidFill>
            <a:srgbClr val="B63D66"/>
          </a:solidFill>
          <a:ln w="317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氣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音</a:t>
            </a:r>
          </a:p>
        </p:txBody>
      </p:sp>
      <p:sp>
        <p:nvSpPr>
          <p:cNvPr id="4" name="矩形 3"/>
          <p:cNvSpPr/>
          <p:nvPr/>
        </p:nvSpPr>
        <p:spPr>
          <a:xfrm>
            <a:off x="2480703" y="4857859"/>
            <a:ext cx="430887" cy="111825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B63D66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聲帶沒震動</a:t>
            </a:r>
            <a:endParaRPr lang="zh-TW" altLang="en-US" sz="1600" dirty="0">
              <a:solidFill>
                <a:srgbClr val="B63D66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tag"/>
          <p:cNvSpPr/>
          <p:nvPr/>
        </p:nvSpPr>
        <p:spPr>
          <a:xfrm>
            <a:off x="1067029" y="2367486"/>
            <a:ext cx="2469990" cy="469949"/>
          </a:xfrm>
          <a:prstGeom prst="homePlate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</a:pPr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發音「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six</a:t>
            </a:r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」為例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rectangle_title"/>
          <p:cNvSpPr/>
          <p:nvPr/>
        </p:nvSpPr>
        <p:spPr>
          <a:xfrm>
            <a:off x="1029001" y="537686"/>
            <a:ext cx="4400250" cy="662782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_title"/>
          <p:cNvSpPr txBox="1"/>
          <p:nvPr/>
        </p:nvSpPr>
        <p:spPr>
          <a:xfrm>
            <a:off x="1483200" y="607467"/>
            <a:ext cx="57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ea typeface="微軟正黑體" panose="020B0604030504040204" pitchFamily="34" charset="-120"/>
              </a:rPr>
              <a:t>Human Voice Production</a:t>
            </a:r>
            <a:endParaRPr lang="zh-TW" altLang="en-US" sz="2800" dirty="0"/>
          </a:p>
        </p:txBody>
      </p:sp>
      <p:sp>
        <p:nvSpPr>
          <p:cNvPr id="17" name="image_icon_title"/>
          <p:cNvSpPr/>
          <p:nvPr/>
        </p:nvSpPr>
        <p:spPr>
          <a:xfrm>
            <a:off x="697609" y="537686"/>
            <a:ext cx="666371" cy="66278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37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4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46681</TotalTime>
  <Words>1457</Words>
  <Application>Microsoft Office PowerPoint</Application>
  <PresentationFormat>寬螢幕</PresentationFormat>
  <Paragraphs>301</Paragraphs>
  <Slides>28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微軟正黑體</vt:lpstr>
      <vt:lpstr>新細明體</vt:lpstr>
      <vt:lpstr>Arial</vt:lpstr>
      <vt:lpstr>Calibri</vt:lpstr>
      <vt:lpstr>Calibri Light</vt:lpstr>
      <vt:lpstr>Cambria Math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Z1</dc:creator>
  <cp:lastModifiedBy>OrRay</cp:lastModifiedBy>
  <cp:revision>1497</cp:revision>
  <dcterms:created xsi:type="dcterms:W3CDTF">2017-03-22T15:20:49Z</dcterms:created>
  <dcterms:modified xsi:type="dcterms:W3CDTF">2019-08-12T01:45:56Z</dcterms:modified>
</cp:coreProperties>
</file>